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317" r:id="rId3"/>
    <p:sldId id="318" r:id="rId4"/>
    <p:sldId id="273" r:id="rId5"/>
    <p:sldId id="314" r:id="rId6"/>
    <p:sldId id="319" r:id="rId7"/>
    <p:sldId id="264" r:id="rId8"/>
    <p:sldId id="326" r:id="rId9"/>
    <p:sldId id="332" r:id="rId10"/>
    <p:sldId id="333" r:id="rId11"/>
    <p:sldId id="315" r:id="rId12"/>
    <p:sldId id="321" r:id="rId13"/>
    <p:sldId id="281" r:id="rId14"/>
    <p:sldId id="282" r:id="rId15"/>
    <p:sldId id="296" r:id="rId16"/>
    <p:sldId id="297" r:id="rId17"/>
    <p:sldId id="299" r:id="rId18"/>
    <p:sldId id="279" r:id="rId19"/>
    <p:sldId id="298" r:id="rId20"/>
    <p:sldId id="293" r:id="rId21"/>
    <p:sldId id="300" r:id="rId22"/>
    <p:sldId id="287" r:id="rId23"/>
    <p:sldId id="336" r:id="rId24"/>
    <p:sldId id="330" r:id="rId25"/>
    <p:sldId id="334" r:id="rId26"/>
    <p:sldId id="335" r:id="rId27"/>
    <p:sldId id="337" r:id="rId28"/>
    <p:sldId id="311" r:id="rId29"/>
    <p:sldId id="323" r:id="rId30"/>
    <p:sldId id="312" r:id="rId31"/>
    <p:sldId id="324" r:id="rId32"/>
    <p:sldId id="329" r:id="rId33"/>
    <p:sldId id="322" r:id="rId34"/>
    <p:sldId id="325" r:id="rId35"/>
    <p:sldId id="331" r:id="rId36"/>
    <p:sldId id="32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1BB"/>
    <a:srgbClr val="C6FF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3994"/>
  </p:normalViewPr>
  <p:slideViewPr>
    <p:cSldViewPr snapToGrid="0" snapToObjects="1">
      <p:cViewPr varScale="1">
        <p:scale>
          <a:sx n="94" d="100"/>
          <a:sy n="94" d="100"/>
        </p:scale>
        <p:origin x="2160"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948D98-4DD5-7847-9FC1-5300BFFBA046}"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A8DB0E90-63BA-8F4B-AE9C-95BCC836E4B4}">
      <dgm:prSet phldrT="[Text]"/>
      <dgm:spPr/>
      <dgm:t>
        <a:bodyPr/>
        <a:lstStyle/>
        <a:p>
          <a:pPr algn="ctr"/>
          <a:r>
            <a:rPr lang="en-US" dirty="0" smtClean="0"/>
            <a:t>Collaborative planning</a:t>
          </a:r>
          <a:endParaRPr lang="en-US" dirty="0"/>
        </a:p>
      </dgm:t>
    </dgm:pt>
    <dgm:pt modelId="{3F11ED84-6EB4-EF4A-968D-412E3E4FF514}" type="parTrans" cxnId="{D06EE7B7-6DFF-BC4C-B4A7-842C4E7331B9}">
      <dgm:prSet/>
      <dgm:spPr/>
      <dgm:t>
        <a:bodyPr/>
        <a:lstStyle/>
        <a:p>
          <a:pPr algn="ctr"/>
          <a:endParaRPr lang="en-US"/>
        </a:p>
      </dgm:t>
    </dgm:pt>
    <dgm:pt modelId="{F70EF8A4-7DFA-EA40-AE7B-5EF3719789EE}" type="sibTrans" cxnId="{D06EE7B7-6DFF-BC4C-B4A7-842C4E7331B9}">
      <dgm:prSet/>
      <dgm:spPr/>
      <dgm:t>
        <a:bodyPr/>
        <a:lstStyle/>
        <a:p>
          <a:pPr algn="ctr"/>
          <a:endParaRPr lang="en-US"/>
        </a:p>
      </dgm:t>
    </dgm:pt>
    <dgm:pt modelId="{04751C34-B899-8842-86DA-5E31B22D0874}">
      <dgm:prSet phldrT="[Text]"/>
      <dgm:spPr/>
      <dgm:t>
        <a:bodyPr/>
        <a:lstStyle/>
        <a:p>
          <a:pPr algn="ctr"/>
          <a:r>
            <a:rPr lang="en-US" dirty="0" smtClean="0"/>
            <a:t>Observation</a:t>
          </a:r>
          <a:endParaRPr lang="en-US" dirty="0"/>
        </a:p>
      </dgm:t>
    </dgm:pt>
    <dgm:pt modelId="{F6F41005-C8EC-9E43-9A72-9B348969E2D3}" type="parTrans" cxnId="{4617E87C-44F2-A243-B5F9-7538FA710D17}">
      <dgm:prSet/>
      <dgm:spPr/>
      <dgm:t>
        <a:bodyPr/>
        <a:lstStyle/>
        <a:p>
          <a:pPr algn="ctr"/>
          <a:endParaRPr lang="en-US"/>
        </a:p>
      </dgm:t>
    </dgm:pt>
    <dgm:pt modelId="{C5063481-F0CC-9B4F-85AB-02B5793CB1D2}" type="sibTrans" cxnId="{4617E87C-44F2-A243-B5F9-7538FA710D17}">
      <dgm:prSet/>
      <dgm:spPr/>
      <dgm:t>
        <a:bodyPr/>
        <a:lstStyle/>
        <a:p>
          <a:pPr algn="ctr"/>
          <a:endParaRPr lang="en-US"/>
        </a:p>
      </dgm:t>
    </dgm:pt>
    <dgm:pt modelId="{CF41E250-EB5F-D546-B25C-579FC7AF6566}">
      <dgm:prSet phldrT="[Text]"/>
      <dgm:spPr/>
      <dgm:t>
        <a:bodyPr/>
        <a:lstStyle/>
        <a:p>
          <a:pPr algn="ctr"/>
          <a:r>
            <a:rPr lang="en-US" dirty="0" smtClean="0"/>
            <a:t>Reflection</a:t>
          </a:r>
          <a:endParaRPr lang="en-US" dirty="0"/>
        </a:p>
      </dgm:t>
    </dgm:pt>
    <dgm:pt modelId="{6CC91317-053D-CC48-A8FF-5C406E4170B7}" type="parTrans" cxnId="{6C95CADF-0CB0-9A48-9E5A-79C9A59F8E57}">
      <dgm:prSet/>
      <dgm:spPr/>
      <dgm:t>
        <a:bodyPr/>
        <a:lstStyle/>
        <a:p>
          <a:pPr algn="ctr"/>
          <a:endParaRPr lang="en-US"/>
        </a:p>
      </dgm:t>
    </dgm:pt>
    <dgm:pt modelId="{3F649F94-DBCC-C342-9611-195958EF3BCD}" type="sibTrans" cxnId="{6C95CADF-0CB0-9A48-9E5A-79C9A59F8E57}">
      <dgm:prSet/>
      <dgm:spPr/>
      <dgm:t>
        <a:bodyPr/>
        <a:lstStyle/>
        <a:p>
          <a:pPr algn="ctr"/>
          <a:endParaRPr lang="en-US"/>
        </a:p>
      </dgm:t>
    </dgm:pt>
    <dgm:pt modelId="{F0279079-F162-C24D-9E4D-C7E8D8895F0C}">
      <dgm:prSet phldrT="[Text]"/>
      <dgm:spPr/>
      <dgm:t>
        <a:bodyPr/>
        <a:lstStyle/>
        <a:p>
          <a:pPr algn="ctr"/>
          <a:r>
            <a:rPr lang="en-US" dirty="0" smtClean="0"/>
            <a:t>Feedback</a:t>
          </a:r>
          <a:endParaRPr lang="en-US" dirty="0"/>
        </a:p>
      </dgm:t>
    </dgm:pt>
    <dgm:pt modelId="{F412484C-FA38-C34C-8FFE-D30516FC120F}" type="parTrans" cxnId="{529F797C-B996-834D-A9B9-3E0CA9F70F87}">
      <dgm:prSet/>
      <dgm:spPr/>
      <dgm:t>
        <a:bodyPr/>
        <a:lstStyle/>
        <a:p>
          <a:pPr algn="ctr"/>
          <a:endParaRPr lang="en-US"/>
        </a:p>
      </dgm:t>
    </dgm:pt>
    <dgm:pt modelId="{BF541804-E6B5-9F47-B3EC-54449E59AC8A}" type="sibTrans" cxnId="{529F797C-B996-834D-A9B9-3E0CA9F70F87}">
      <dgm:prSet/>
      <dgm:spPr/>
      <dgm:t>
        <a:bodyPr/>
        <a:lstStyle/>
        <a:p>
          <a:pPr algn="ctr"/>
          <a:endParaRPr lang="en-US"/>
        </a:p>
      </dgm:t>
    </dgm:pt>
    <dgm:pt modelId="{4E6886C7-84E9-E844-BF31-B687ECE7B7CB}">
      <dgm:prSet phldrT="[Text]"/>
      <dgm:spPr/>
      <dgm:t>
        <a:bodyPr/>
        <a:lstStyle/>
        <a:p>
          <a:pPr algn="ctr"/>
          <a:r>
            <a:rPr lang="en-US" dirty="0" smtClean="0"/>
            <a:t>Implementation</a:t>
          </a:r>
          <a:endParaRPr lang="en-US" dirty="0"/>
        </a:p>
      </dgm:t>
    </dgm:pt>
    <dgm:pt modelId="{0604937F-1D24-3F47-A324-F47D2B668C5D}" type="parTrans" cxnId="{868AC624-8D4D-9D4B-AD21-F4C328D8F069}">
      <dgm:prSet/>
      <dgm:spPr/>
      <dgm:t>
        <a:bodyPr/>
        <a:lstStyle/>
        <a:p>
          <a:pPr algn="ctr"/>
          <a:endParaRPr lang="en-US"/>
        </a:p>
      </dgm:t>
    </dgm:pt>
    <dgm:pt modelId="{BE8CBB2B-E4B9-8741-9991-95D737C7CE7E}" type="sibTrans" cxnId="{868AC624-8D4D-9D4B-AD21-F4C328D8F069}">
      <dgm:prSet/>
      <dgm:spPr/>
      <dgm:t>
        <a:bodyPr/>
        <a:lstStyle/>
        <a:p>
          <a:pPr algn="ctr"/>
          <a:endParaRPr lang="en-US"/>
        </a:p>
      </dgm:t>
    </dgm:pt>
    <dgm:pt modelId="{C1CB3078-9FBC-C340-9546-2C6E7CEC4E43}" type="pres">
      <dgm:prSet presAssocID="{8C948D98-4DD5-7847-9FC1-5300BFFBA046}" presName="cycle" presStyleCnt="0">
        <dgm:presLayoutVars>
          <dgm:dir/>
          <dgm:resizeHandles val="exact"/>
        </dgm:presLayoutVars>
      </dgm:prSet>
      <dgm:spPr/>
      <dgm:t>
        <a:bodyPr/>
        <a:lstStyle/>
        <a:p>
          <a:endParaRPr lang="en-US"/>
        </a:p>
      </dgm:t>
    </dgm:pt>
    <dgm:pt modelId="{FB3A59A1-8F4D-3B45-8EBB-AC8870684945}" type="pres">
      <dgm:prSet presAssocID="{A8DB0E90-63BA-8F4B-AE9C-95BCC836E4B4}" presName="dummy" presStyleCnt="0"/>
      <dgm:spPr/>
    </dgm:pt>
    <dgm:pt modelId="{D52B3FCF-4900-FB4F-873A-14F89CAB0DDB}" type="pres">
      <dgm:prSet presAssocID="{A8DB0E90-63BA-8F4B-AE9C-95BCC836E4B4}" presName="node" presStyleLbl="revTx" presStyleIdx="0" presStyleCnt="5">
        <dgm:presLayoutVars>
          <dgm:bulletEnabled val="1"/>
        </dgm:presLayoutVars>
      </dgm:prSet>
      <dgm:spPr/>
      <dgm:t>
        <a:bodyPr/>
        <a:lstStyle/>
        <a:p>
          <a:endParaRPr lang="en-US"/>
        </a:p>
      </dgm:t>
    </dgm:pt>
    <dgm:pt modelId="{9594E215-B9DD-6746-A901-370FEAACB769}" type="pres">
      <dgm:prSet presAssocID="{F70EF8A4-7DFA-EA40-AE7B-5EF3719789EE}" presName="sibTrans" presStyleLbl="node1" presStyleIdx="0" presStyleCnt="5"/>
      <dgm:spPr/>
      <dgm:t>
        <a:bodyPr/>
        <a:lstStyle/>
        <a:p>
          <a:endParaRPr lang="en-US"/>
        </a:p>
      </dgm:t>
    </dgm:pt>
    <dgm:pt modelId="{150B44E2-DC8D-424B-993A-C8C7B6B965A8}" type="pres">
      <dgm:prSet presAssocID="{4E6886C7-84E9-E844-BF31-B687ECE7B7CB}" presName="dummy" presStyleCnt="0"/>
      <dgm:spPr/>
    </dgm:pt>
    <dgm:pt modelId="{2196893C-42EF-F44A-ADBE-091870B6414F}" type="pres">
      <dgm:prSet presAssocID="{4E6886C7-84E9-E844-BF31-B687ECE7B7CB}" presName="node" presStyleLbl="revTx" presStyleIdx="1" presStyleCnt="5">
        <dgm:presLayoutVars>
          <dgm:bulletEnabled val="1"/>
        </dgm:presLayoutVars>
      </dgm:prSet>
      <dgm:spPr/>
      <dgm:t>
        <a:bodyPr/>
        <a:lstStyle/>
        <a:p>
          <a:endParaRPr lang="en-US"/>
        </a:p>
      </dgm:t>
    </dgm:pt>
    <dgm:pt modelId="{34A97B8F-84E2-7449-B9D5-C83987DDE540}" type="pres">
      <dgm:prSet presAssocID="{BE8CBB2B-E4B9-8741-9991-95D737C7CE7E}" presName="sibTrans" presStyleLbl="node1" presStyleIdx="1" presStyleCnt="5"/>
      <dgm:spPr/>
      <dgm:t>
        <a:bodyPr/>
        <a:lstStyle/>
        <a:p>
          <a:endParaRPr lang="en-US"/>
        </a:p>
      </dgm:t>
    </dgm:pt>
    <dgm:pt modelId="{C591578A-8DD4-F143-821C-4085872213A6}" type="pres">
      <dgm:prSet presAssocID="{04751C34-B899-8842-86DA-5E31B22D0874}" presName="dummy" presStyleCnt="0"/>
      <dgm:spPr/>
    </dgm:pt>
    <dgm:pt modelId="{35ED5E4D-A848-044A-B524-497BAFEBDB45}" type="pres">
      <dgm:prSet presAssocID="{04751C34-B899-8842-86DA-5E31B22D0874}" presName="node" presStyleLbl="revTx" presStyleIdx="2" presStyleCnt="5">
        <dgm:presLayoutVars>
          <dgm:bulletEnabled val="1"/>
        </dgm:presLayoutVars>
      </dgm:prSet>
      <dgm:spPr/>
      <dgm:t>
        <a:bodyPr/>
        <a:lstStyle/>
        <a:p>
          <a:endParaRPr lang="en-US"/>
        </a:p>
      </dgm:t>
    </dgm:pt>
    <dgm:pt modelId="{006E6877-0AD6-1446-8A14-0C3BD188FFEB}" type="pres">
      <dgm:prSet presAssocID="{C5063481-F0CC-9B4F-85AB-02B5793CB1D2}" presName="sibTrans" presStyleLbl="node1" presStyleIdx="2" presStyleCnt="5"/>
      <dgm:spPr/>
      <dgm:t>
        <a:bodyPr/>
        <a:lstStyle/>
        <a:p>
          <a:endParaRPr lang="en-US"/>
        </a:p>
      </dgm:t>
    </dgm:pt>
    <dgm:pt modelId="{6FF0AFAC-E0A7-974B-A234-72A5C3786A5B}" type="pres">
      <dgm:prSet presAssocID="{CF41E250-EB5F-D546-B25C-579FC7AF6566}" presName="dummy" presStyleCnt="0"/>
      <dgm:spPr/>
    </dgm:pt>
    <dgm:pt modelId="{32450F06-85F7-504A-BE3A-401F9D1F236E}" type="pres">
      <dgm:prSet presAssocID="{CF41E250-EB5F-D546-B25C-579FC7AF6566}" presName="node" presStyleLbl="revTx" presStyleIdx="3" presStyleCnt="5">
        <dgm:presLayoutVars>
          <dgm:bulletEnabled val="1"/>
        </dgm:presLayoutVars>
      </dgm:prSet>
      <dgm:spPr/>
      <dgm:t>
        <a:bodyPr/>
        <a:lstStyle/>
        <a:p>
          <a:endParaRPr lang="en-US"/>
        </a:p>
      </dgm:t>
    </dgm:pt>
    <dgm:pt modelId="{446CC5AB-BF41-6C46-A964-1F62B772E029}" type="pres">
      <dgm:prSet presAssocID="{3F649F94-DBCC-C342-9611-195958EF3BCD}" presName="sibTrans" presStyleLbl="node1" presStyleIdx="3" presStyleCnt="5"/>
      <dgm:spPr/>
      <dgm:t>
        <a:bodyPr/>
        <a:lstStyle/>
        <a:p>
          <a:endParaRPr lang="en-US"/>
        </a:p>
      </dgm:t>
    </dgm:pt>
    <dgm:pt modelId="{1A0921F1-FE88-1541-92D4-8ABB8AFF28D2}" type="pres">
      <dgm:prSet presAssocID="{F0279079-F162-C24D-9E4D-C7E8D8895F0C}" presName="dummy" presStyleCnt="0"/>
      <dgm:spPr/>
    </dgm:pt>
    <dgm:pt modelId="{E2E04CD2-8A47-D343-9220-5F103B1A6170}" type="pres">
      <dgm:prSet presAssocID="{F0279079-F162-C24D-9E4D-C7E8D8895F0C}" presName="node" presStyleLbl="revTx" presStyleIdx="4" presStyleCnt="5">
        <dgm:presLayoutVars>
          <dgm:bulletEnabled val="1"/>
        </dgm:presLayoutVars>
      </dgm:prSet>
      <dgm:spPr/>
      <dgm:t>
        <a:bodyPr/>
        <a:lstStyle/>
        <a:p>
          <a:endParaRPr lang="en-US"/>
        </a:p>
      </dgm:t>
    </dgm:pt>
    <dgm:pt modelId="{FAD7DA68-21DA-9E4E-80D0-5D0961BFFAD8}" type="pres">
      <dgm:prSet presAssocID="{BF541804-E6B5-9F47-B3EC-54449E59AC8A}" presName="sibTrans" presStyleLbl="node1" presStyleIdx="4" presStyleCnt="5"/>
      <dgm:spPr/>
      <dgm:t>
        <a:bodyPr/>
        <a:lstStyle/>
        <a:p>
          <a:endParaRPr lang="en-US"/>
        </a:p>
      </dgm:t>
    </dgm:pt>
  </dgm:ptLst>
  <dgm:cxnLst>
    <dgm:cxn modelId="{446948B7-F09F-104C-AD7F-3BF908DD2814}" type="presOf" srcId="{CF41E250-EB5F-D546-B25C-579FC7AF6566}" destId="{32450F06-85F7-504A-BE3A-401F9D1F236E}" srcOrd="0" destOrd="0" presId="urn:microsoft.com/office/officeart/2005/8/layout/cycle1"/>
    <dgm:cxn modelId="{D06EE7B7-6DFF-BC4C-B4A7-842C4E7331B9}" srcId="{8C948D98-4DD5-7847-9FC1-5300BFFBA046}" destId="{A8DB0E90-63BA-8F4B-AE9C-95BCC836E4B4}" srcOrd="0" destOrd="0" parTransId="{3F11ED84-6EB4-EF4A-968D-412E3E4FF514}" sibTransId="{F70EF8A4-7DFA-EA40-AE7B-5EF3719789EE}"/>
    <dgm:cxn modelId="{26D05729-2E7C-2146-86AE-73C1EB30BE2F}" type="presOf" srcId="{A8DB0E90-63BA-8F4B-AE9C-95BCC836E4B4}" destId="{D52B3FCF-4900-FB4F-873A-14F89CAB0DDB}" srcOrd="0" destOrd="0" presId="urn:microsoft.com/office/officeart/2005/8/layout/cycle1"/>
    <dgm:cxn modelId="{4617E87C-44F2-A243-B5F9-7538FA710D17}" srcId="{8C948D98-4DD5-7847-9FC1-5300BFFBA046}" destId="{04751C34-B899-8842-86DA-5E31B22D0874}" srcOrd="2" destOrd="0" parTransId="{F6F41005-C8EC-9E43-9A72-9B348969E2D3}" sibTransId="{C5063481-F0CC-9B4F-85AB-02B5793CB1D2}"/>
    <dgm:cxn modelId="{5DE660A2-2E53-D441-9336-3A7AEF8FB46D}" type="presOf" srcId="{BF541804-E6B5-9F47-B3EC-54449E59AC8A}" destId="{FAD7DA68-21DA-9E4E-80D0-5D0961BFFAD8}" srcOrd="0" destOrd="0" presId="urn:microsoft.com/office/officeart/2005/8/layout/cycle1"/>
    <dgm:cxn modelId="{0A6C9430-FF44-E14B-BF6C-43CD17A7AB80}" type="presOf" srcId="{C5063481-F0CC-9B4F-85AB-02B5793CB1D2}" destId="{006E6877-0AD6-1446-8A14-0C3BD188FFEB}" srcOrd="0" destOrd="0" presId="urn:microsoft.com/office/officeart/2005/8/layout/cycle1"/>
    <dgm:cxn modelId="{F280C5A1-F82E-8D47-821E-0634089B83E8}" type="presOf" srcId="{3F649F94-DBCC-C342-9611-195958EF3BCD}" destId="{446CC5AB-BF41-6C46-A964-1F62B772E029}" srcOrd="0" destOrd="0" presId="urn:microsoft.com/office/officeart/2005/8/layout/cycle1"/>
    <dgm:cxn modelId="{868AC624-8D4D-9D4B-AD21-F4C328D8F069}" srcId="{8C948D98-4DD5-7847-9FC1-5300BFFBA046}" destId="{4E6886C7-84E9-E844-BF31-B687ECE7B7CB}" srcOrd="1" destOrd="0" parTransId="{0604937F-1D24-3F47-A324-F47D2B668C5D}" sibTransId="{BE8CBB2B-E4B9-8741-9991-95D737C7CE7E}"/>
    <dgm:cxn modelId="{6C95CADF-0CB0-9A48-9E5A-79C9A59F8E57}" srcId="{8C948D98-4DD5-7847-9FC1-5300BFFBA046}" destId="{CF41E250-EB5F-D546-B25C-579FC7AF6566}" srcOrd="3" destOrd="0" parTransId="{6CC91317-053D-CC48-A8FF-5C406E4170B7}" sibTransId="{3F649F94-DBCC-C342-9611-195958EF3BCD}"/>
    <dgm:cxn modelId="{470BD927-650E-9640-8B0C-503CCC2C3360}" type="presOf" srcId="{BE8CBB2B-E4B9-8741-9991-95D737C7CE7E}" destId="{34A97B8F-84E2-7449-B9D5-C83987DDE540}" srcOrd="0" destOrd="0" presId="urn:microsoft.com/office/officeart/2005/8/layout/cycle1"/>
    <dgm:cxn modelId="{4B246C63-1B7F-A141-9E9B-57D87BC3DA51}" type="presOf" srcId="{4E6886C7-84E9-E844-BF31-B687ECE7B7CB}" destId="{2196893C-42EF-F44A-ADBE-091870B6414F}" srcOrd="0" destOrd="0" presId="urn:microsoft.com/office/officeart/2005/8/layout/cycle1"/>
    <dgm:cxn modelId="{B293C7BC-63C5-A04B-9FC6-C1B076F300B7}" type="presOf" srcId="{F70EF8A4-7DFA-EA40-AE7B-5EF3719789EE}" destId="{9594E215-B9DD-6746-A901-370FEAACB769}" srcOrd="0" destOrd="0" presId="urn:microsoft.com/office/officeart/2005/8/layout/cycle1"/>
    <dgm:cxn modelId="{529F797C-B996-834D-A9B9-3E0CA9F70F87}" srcId="{8C948D98-4DD5-7847-9FC1-5300BFFBA046}" destId="{F0279079-F162-C24D-9E4D-C7E8D8895F0C}" srcOrd="4" destOrd="0" parTransId="{F412484C-FA38-C34C-8FFE-D30516FC120F}" sibTransId="{BF541804-E6B5-9F47-B3EC-54449E59AC8A}"/>
    <dgm:cxn modelId="{8E0B04EE-1828-F840-8C44-CEBEFADBCA78}" type="presOf" srcId="{F0279079-F162-C24D-9E4D-C7E8D8895F0C}" destId="{E2E04CD2-8A47-D343-9220-5F103B1A6170}" srcOrd="0" destOrd="0" presId="urn:microsoft.com/office/officeart/2005/8/layout/cycle1"/>
    <dgm:cxn modelId="{250C5951-F29B-6445-878E-7C7EEFF5CD86}" type="presOf" srcId="{04751C34-B899-8842-86DA-5E31B22D0874}" destId="{35ED5E4D-A848-044A-B524-497BAFEBDB45}" srcOrd="0" destOrd="0" presId="urn:microsoft.com/office/officeart/2005/8/layout/cycle1"/>
    <dgm:cxn modelId="{96C3CD0C-B8E7-834A-8074-47AA8EBA0CF4}" type="presOf" srcId="{8C948D98-4DD5-7847-9FC1-5300BFFBA046}" destId="{C1CB3078-9FBC-C340-9546-2C6E7CEC4E43}" srcOrd="0" destOrd="0" presId="urn:microsoft.com/office/officeart/2005/8/layout/cycle1"/>
    <dgm:cxn modelId="{BFC640FE-0186-5947-A338-6F868695682B}" type="presParOf" srcId="{C1CB3078-9FBC-C340-9546-2C6E7CEC4E43}" destId="{FB3A59A1-8F4D-3B45-8EBB-AC8870684945}" srcOrd="0" destOrd="0" presId="urn:microsoft.com/office/officeart/2005/8/layout/cycle1"/>
    <dgm:cxn modelId="{DC8B1CDC-95B6-DF4B-ADEA-BA7580FA3DDC}" type="presParOf" srcId="{C1CB3078-9FBC-C340-9546-2C6E7CEC4E43}" destId="{D52B3FCF-4900-FB4F-873A-14F89CAB0DDB}" srcOrd="1" destOrd="0" presId="urn:microsoft.com/office/officeart/2005/8/layout/cycle1"/>
    <dgm:cxn modelId="{E8E05AAF-935D-014E-B31C-1BE78C301C29}" type="presParOf" srcId="{C1CB3078-9FBC-C340-9546-2C6E7CEC4E43}" destId="{9594E215-B9DD-6746-A901-370FEAACB769}" srcOrd="2" destOrd="0" presId="urn:microsoft.com/office/officeart/2005/8/layout/cycle1"/>
    <dgm:cxn modelId="{309C8883-5C81-E346-9E4C-6CB5A30A42F1}" type="presParOf" srcId="{C1CB3078-9FBC-C340-9546-2C6E7CEC4E43}" destId="{150B44E2-DC8D-424B-993A-C8C7B6B965A8}" srcOrd="3" destOrd="0" presId="urn:microsoft.com/office/officeart/2005/8/layout/cycle1"/>
    <dgm:cxn modelId="{74E64950-8047-1044-8729-2EA5380D4851}" type="presParOf" srcId="{C1CB3078-9FBC-C340-9546-2C6E7CEC4E43}" destId="{2196893C-42EF-F44A-ADBE-091870B6414F}" srcOrd="4" destOrd="0" presId="urn:microsoft.com/office/officeart/2005/8/layout/cycle1"/>
    <dgm:cxn modelId="{4ABD829A-643C-7342-99A7-E12CD9265F2E}" type="presParOf" srcId="{C1CB3078-9FBC-C340-9546-2C6E7CEC4E43}" destId="{34A97B8F-84E2-7449-B9D5-C83987DDE540}" srcOrd="5" destOrd="0" presId="urn:microsoft.com/office/officeart/2005/8/layout/cycle1"/>
    <dgm:cxn modelId="{6D162E68-2AEC-344C-85FE-1DE0D8456512}" type="presParOf" srcId="{C1CB3078-9FBC-C340-9546-2C6E7CEC4E43}" destId="{C591578A-8DD4-F143-821C-4085872213A6}" srcOrd="6" destOrd="0" presId="urn:microsoft.com/office/officeart/2005/8/layout/cycle1"/>
    <dgm:cxn modelId="{79BAD810-C178-DC4C-9D96-DD3D54439EDF}" type="presParOf" srcId="{C1CB3078-9FBC-C340-9546-2C6E7CEC4E43}" destId="{35ED5E4D-A848-044A-B524-497BAFEBDB45}" srcOrd="7" destOrd="0" presId="urn:microsoft.com/office/officeart/2005/8/layout/cycle1"/>
    <dgm:cxn modelId="{825D4E31-81F3-3F48-8C30-416FCAED9EEB}" type="presParOf" srcId="{C1CB3078-9FBC-C340-9546-2C6E7CEC4E43}" destId="{006E6877-0AD6-1446-8A14-0C3BD188FFEB}" srcOrd="8" destOrd="0" presId="urn:microsoft.com/office/officeart/2005/8/layout/cycle1"/>
    <dgm:cxn modelId="{B2EE6FC0-B65B-F444-A51D-0C648137069B}" type="presParOf" srcId="{C1CB3078-9FBC-C340-9546-2C6E7CEC4E43}" destId="{6FF0AFAC-E0A7-974B-A234-72A5C3786A5B}" srcOrd="9" destOrd="0" presId="urn:microsoft.com/office/officeart/2005/8/layout/cycle1"/>
    <dgm:cxn modelId="{7A7B0E80-4DF9-B844-8DBD-4070C40623D9}" type="presParOf" srcId="{C1CB3078-9FBC-C340-9546-2C6E7CEC4E43}" destId="{32450F06-85F7-504A-BE3A-401F9D1F236E}" srcOrd="10" destOrd="0" presId="urn:microsoft.com/office/officeart/2005/8/layout/cycle1"/>
    <dgm:cxn modelId="{A4AD75A6-390A-9943-AE42-0F25A32561D8}" type="presParOf" srcId="{C1CB3078-9FBC-C340-9546-2C6E7CEC4E43}" destId="{446CC5AB-BF41-6C46-A964-1F62B772E029}" srcOrd="11" destOrd="0" presId="urn:microsoft.com/office/officeart/2005/8/layout/cycle1"/>
    <dgm:cxn modelId="{D55C6C0B-1A16-2146-8A04-36D36131E62A}" type="presParOf" srcId="{C1CB3078-9FBC-C340-9546-2C6E7CEC4E43}" destId="{1A0921F1-FE88-1541-92D4-8ABB8AFF28D2}" srcOrd="12" destOrd="0" presId="urn:microsoft.com/office/officeart/2005/8/layout/cycle1"/>
    <dgm:cxn modelId="{2E5EDDBB-A741-3A41-8F0E-D61343019DBC}" type="presParOf" srcId="{C1CB3078-9FBC-C340-9546-2C6E7CEC4E43}" destId="{E2E04CD2-8A47-D343-9220-5F103B1A6170}" srcOrd="13" destOrd="0" presId="urn:microsoft.com/office/officeart/2005/8/layout/cycle1"/>
    <dgm:cxn modelId="{AEE926D5-F7FD-2142-B211-AF4AD8E757E4}" type="presParOf" srcId="{C1CB3078-9FBC-C340-9546-2C6E7CEC4E43}" destId="{FAD7DA68-21DA-9E4E-80D0-5D0961BFFAD8}"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B3FCF-4900-FB4F-873A-14F89CAB0DDB}">
      <dsp:nvSpPr>
        <dsp:cNvPr id="0" name=""/>
        <dsp:cNvSpPr/>
      </dsp:nvSpPr>
      <dsp:spPr>
        <a:xfrm>
          <a:off x="3898680" y="26703"/>
          <a:ext cx="917550" cy="91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Collaborative planning</a:t>
          </a:r>
          <a:endParaRPr lang="en-US" sz="1000" kern="1200" dirty="0"/>
        </a:p>
      </dsp:txBody>
      <dsp:txXfrm>
        <a:off x="3898680" y="26703"/>
        <a:ext cx="917550" cy="917550"/>
      </dsp:txXfrm>
    </dsp:sp>
    <dsp:sp modelId="{9594E215-B9DD-6746-A901-370FEAACB769}">
      <dsp:nvSpPr>
        <dsp:cNvPr id="0" name=""/>
        <dsp:cNvSpPr/>
      </dsp:nvSpPr>
      <dsp:spPr>
        <a:xfrm>
          <a:off x="1741129" y="261"/>
          <a:ext cx="3439076" cy="3439076"/>
        </a:xfrm>
        <a:prstGeom prst="circularArrow">
          <a:avLst>
            <a:gd name="adj1" fmla="val 5203"/>
            <a:gd name="adj2" fmla="val 336093"/>
            <a:gd name="adj3" fmla="val 21292510"/>
            <a:gd name="adj4" fmla="val 19766880"/>
            <a:gd name="adj5" fmla="val 60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96893C-42EF-F44A-ADBE-091870B6414F}">
      <dsp:nvSpPr>
        <dsp:cNvPr id="0" name=""/>
        <dsp:cNvSpPr/>
      </dsp:nvSpPr>
      <dsp:spPr>
        <a:xfrm>
          <a:off x="4452925" y="1732494"/>
          <a:ext cx="917550" cy="91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Implementation</a:t>
          </a:r>
          <a:endParaRPr lang="en-US" sz="1000" kern="1200" dirty="0"/>
        </a:p>
      </dsp:txBody>
      <dsp:txXfrm>
        <a:off x="4452925" y="1732494"/>
        <a:ext cx="917550" cy="917550"/>
      </dsp:txXfrm>
    </dsp:sp>
    <dsp:sp modelId="{34A97B8F-84E2-7449-B9D5-C83987DDE540}">
      <dsp:nvSpPr>
        <dsp:cNvPr id="0" name=""/>
        <dsp:cNvSpPr/>
      </dsp:nvSpPr>
      <dsp:spPr>
        <a:xfrm>
          <a:off x="1741129" y="261"/>
          <a:ext cx="3439076" cy="3439076"/>
        </a:xfrm>
        <a:prstGeom prst="circularArrow">
          <a:avLst>
            <a:gd name="adj1" fmla="val 5203"/>
            <a:gd name="adj2" fmla="val 336093"/>
            <a:gd name="adj3" fmla="val 4013939"/>
            <a:gd name="adj4" fmla="val 2254129"/>
            <a:gd name="adj5" fmla="val 60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ED5E4D-A848-044A-B524-497BAFEBDB45}">
      <dsp:nvSpPr>
        <dsp:cNvPr id="0" name=""/>
        <dsp:cNvSpPr/>
      </dsp:nvSpPr>
      <dsp:spPr>
        <a:xfrm>
          <a:off x="3001892" y="2786731"/>
          <a:ext cx="917550" cy="91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Observation</a:t>
          </a:r>
          <a:endParaRPr lang="en-US" sz="1000" kern="1200" dirty="0"/>
        </a:p>
      </dsp:txBody>
      <dsp:txXfrm>
        <a:off x="3001892" y="2786731"/>
        <a:ext cx="917550" cy="917550"/>
      </dsp:txXfrm>
    </dsp:sp>
    <dsp:sp modelId="{006E6877-0AD6-1446-8A14-0C3BD188FFEB}">
      <dsp:nvSpPr>
        <dsp:cNvPr id="0" name=""/>
        <dsp:cNvSpPr/>
      </dsp:nvSpPr>
      <dsp:spPr>
        <a:xfrm>
          <a:off x="1741129" y="261"/>
          <a:ext cx="3439076" cy="3439076"/>
        </a:xfrm>
        <a:prstGeom prst="circularArrow">
          <a:avLst>
            <a:gd name="adj1" fmla="val 5203"/>
            <a:gd name="adj2" fmla="val 336093"/>
            <a:gd name="adj3" fmla="val 8209778"/>
            <a:gd name="adj4" fmla="val 6449968"/>
            <a:gd name="adj5" fmla="val 60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450F06-85F7-504A-BE3A-401F9D1F236E}">
      <dsp:nvSpPr>
        <dsp:cNvPr id="0" name=""/>
        <dsp:cNvSpPr/>
      </dsp:nvSpPr>
      <dsp:spPr>
        <a:xfrm>
          <a:off x="1550860" y="1732494"/>
          <a:ext cx="917550" cy="91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Reflection</a:t>
          </a:r>
          <a:endParaRPr lang="en-US" sz="1000" kern="1200" dirty="0"/>
        </a:p>
      </dsp:txBody>
      <dsp:txXfrm>
        <a:off x="1550860" y="1732494"/>
        <a:ext cx="917550" cy="917550"/>
      </dsp:txXfrm>
    </dsp:sp>
    <dsp:sp modelId="{446CC5AB-BF41-6C46-A964-1F62B772E029}">
      <dsp:nvSpPr>
        <dsp:cNvPr id="0" name=""/>
        <dsp:cNvSpPr/>
      </dsp:nvSpPr>
      <dsp:spPr>
        <a:xfrm>
          <a:off x="1741129" y="261"/>
          <a:ext cx="3439076" cy="3439076"/>
        </a:xfrm>
        <a:prstGeom prst="circularArrow">
          <a:avLst>
            <a:gd name="adj1" fmla="val 5203"/>
            <a:gd name="adj2" fmla="val 336093"/>
            <a:gd name="adj3" fmla="val 12297027"/>
            <a:gd name="adj4" fmla="val 10771397"/>
            <a:gd name="adj5" fmla="val 60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E04CD2-8A47-D343-9220-5F103B1A6170}">
      <dsp:nvSpPr>
        <dsp:cNvPr id="0" name=""/>
        <dsp:cNvSpPr/>
      </dsp:nvSpPr>
      <dsp:spPr>
        <a:xfrm>
          <a:off x="2105105" y="26703"/>
          <a:ext cx="917550" cy="91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Feedback</a:t>
          </a:r>
          <a:endParaRPr lang="en-US" sz="1000" kern="1200" dirty="0"/>
        </a:p>
      </dsp:txBody>
      <dsp:txXfrm>
        <a:off x="2105105" y="26703"/>
        <a:ext cx="917550" cy="917550"/>
      </dsp:txXfrm>
    </dsp:sp>
    <dsp:sp modelId="{FAD7DA68-21DA-9E4E-80D0-5D0961BFFAD8}">
      <dsp:nvSpPr>
        <dsp:cNvPr id="0" name=""/>
        <dsp:cNvSpPr/>
      </dsp:nvSpPr>
      <dsp:spPr>
        <a:xfrm>
          <a:off x="1741129" y="261"/>
          <a:ext cx="3439076" cy="3439076"/>
        </a:xfrm>
        <a:prstGeom prst="circularArrow">
          <a:avLst>
            <a:gd name="adj1" fmla="val 5203"/>
            <a:gd name="adj2" fmla="val 336093"/>
            <a:gd name="adj3" fmla="val 16864930"/>
            <a:gd name="adj4" fmla="val 15198977"/>
            <a:gd name="adj5" fmla="val 60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19816-3469-2B4E-AFD5-8C672ABB2DA8}" type="datetimeFigureOut">
              <a:rPr lang="en-US" smtClean="0"/>
              <a:t>9/12/16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E06E8-C3AF-1948-986B-BC2C8D4E1BDF}" type="slidenum">
              <a:rPr lang="en-US" smtClean="0"/>
              <a:t>‹#›</a:t>
            </a:fld>
            <a:endParaRPr lang="en-US"/>
          </a:p>
        </p:txBody>
      </p:sp>
    </p:spTree>
    <p:extLst>
      <p:ext uri="{BB962C8B-B14F-4D97-AF65-F5344CB8AC3E}">
        <p14:creationId xmlns:p14="http://schemas.microsoft.com/office/powerpoint/2010/main" val="62937940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E06E8-C3AF-1948-986B-BC2C8D4E1BDF}" type="slidenum">
              <a:rPr lang="en-US" smtClean="0"/>
              <a:t>1</a:t>
            </a:fld>
            <a:endParaRPr lang="en-US"/>
          </a:p>
        </p:txBody>
      </p:sp>
    </p:spTree>
    <p:extLst>
      <p:ext uri="{BB962C8B-B14F-4D97-AF65-F5344CB8AC3E}">
        <p14:creationId xmlns:p14="http://schemas.microsoft.com/office/powerpoint/2010/main" val="134366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3E06E8-C3AF-1948-986B-BC2C8D4E1BDF}" type="slidenum">
              <a:rPr lang="en-US" smtClean="0"/>
              <a:t>8</a:t>
            </a:fld>
            <a:endParaRPr lang="en-US"/>
          </a:p>
        </p:txBody>
      </p:sp>
    </p:spTree>
    <p:extLst>
      <p:ext uri="{BB962C8B-B14F-4D97-AF65-F5344CB8AC3E}">
        <p14:creationId xmlns:p14="http://schemas.microsoft.com/office/powerpoint/2010/main" val="408521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t>9/12/16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Tree>
    <p:extLst>
      <p:ext uri="{BB962C8B-B14F-4D97-AF65-F5344CB8AC3E}">
        <p14:creationId xmlns:p14="http://schemas.microsoft.com/office/powerpoint/2010/main" val="349637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t>9/12/16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104896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t>9/12/16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187365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8D92626-37D2-4832-BF7A-BC283494A20D}" type="datetimeFigureOut">
              <a:rPr lang="en-US" smtClean="0"/>
              <a:t>9/12/16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extLst>
      <p:ext uri="{BB962C8B-B14F-4D97-AF65-F5344CB8AC3E}">
        <p14:creationId xmlns:p14="http://schemas.microsoft.com/office/powerpoint/2010/main" val="285330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t>9/12/16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2224375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8D92626-37D2-4832-BF7A-BC283494A20D}" type="datetimeFigureOut">
              <a:rPr lang="en-US" smtClean="0"/>
              <a:t>9/12/16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229697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8D92626-37D2-4832-BF7A-BC283494A20D}" type="datetimeFigureOut">
              <a:rPr lang="en-US" smtClean="0"/>
              <a:t>9/12/16</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t>‹#›</a:t>
            </a:fld>
            <a:endParaRPr kumimoji="0" lang="en-US" dirty="0"/>
          </a:p>
        </p:txBody>
      </p:sp>
    </p:spTree>
    <p:extLst>
      <p:ext uri="{BB962C8B-B14F-4D97-AF65-F5344CB8AC3E}">
        <p14:creationId xmlns:p14="http://schemas.microsoft.com/office/powerpoint/2010/main" val="375607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8D92626-37D2-4832-BF7A-BC283494A20D}" type="datetimeFigureOut">
              <a:rPr lang="en-US" smtClean="0"/>
              <a:t>9/12/16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351905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t>9/12/16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t>‹#›</a:t>
            </a:fld>
            <a:endParaRPr kumimoji="0" lang="en-US"/>
          </a:p>
        </p:txBody>
      </p:sp>
    </p:spTree>
    <p:extLst>
      <p:ext uri="{BB962C8B-B14F-4D97-AF65-F5344CB8AC3E}">
        <p14:creationId xmlns:p14="http://schemas.microsoft.com/office/powerpoint/2010/main" val="232158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9/12/16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284274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9/12/16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spTree>
    <p:extLst>
      <p:ext uri="{BB962C8B-B14F-4D97-AF65-F5344CB8AC3E}">
        <p14:creationId xmlns:p14="http://schemas.microsoft.com/office/powerpoint/2010/main" val="12110019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1B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eaLnBrk="1" latinLnBrk="0" hangingPunct="1"/>
            <a:fld id="{48D92626-37D2-4832-BF7A-BC283494A20D}" type="datetimeFigureOut">
              <a:rPr lang="en-US" smtClean="0"/>
              <a:t>9/12/16</a:t>
            </a:fld>
            <a:endParaRPr lang="en-US" sz="1300" dirty="0">
              <a:solidFill>
                <a:schemeClr val="bg2">
                  <a:tint val="60000"/>
                  <a:satMod val="155000"/>
                </a:scheme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Tree>
    <p:extLst>
      <p:ext uri="{BB962C8B-B14F-4D97-AF65-F5344CB8AC3E}">
        <p14:creationId xmlns:p14="http://schemas.microsoft.com/office/powerpoint/2010/main" val="787591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diagnosticquestions.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howbie.com/" TargetMode="External"/><Relationship Id="rId4" Type="http://schemas.openxmlformats.org/officeDocument/2006/relationships/hyperlink" Target="http://www.socrative.com/" TargetMode="External"/><Relationship Id="rId5" Type="http://schemas.openxmlformats.org/officeDocument/2006/relationships/hyperlink" Target="https://mathspace.co/" TargetMode="External"/><Relationship Id="rId1" Type="http://schemas.openxmlformats.org/officeDocument/2006/relationships/slideLayout" Target="../slideLayouts/slideLayout2.xml"/><Relationship Id="rId2" Type="http://schemas.openxmlformats.org/officeDocument/2006/relationships/hyperlink" Target="http://www.nearpod.com/home.ph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howbie.com/" TargetMode="External"/><Relationship Id="rId4" Type="http://schemas.openxmlformats.org/officeDocument/2006/relationships/hyperlink" Target="http://www.socrative.com/" TargetMode="External"/><Relationship Id="rId5" Type="http://schemas.openxmlformats.org/officeDocument/2006/relationships/hyperlink" Target="https://mathspace.co/" TargetMode="External"/><Relationship Id="rId1" Type="http://schemas.openxmlformats.org/officeDocument/2006/relationships/slideLayout" Target="../slideLayouts/slideLayout2.xml"/><Relationship Id="rId2" Type="http://schemas.openxmlformats.org/officeDocument/2006/relationships/hyperlink" Target="http://www.nearpod.com/home.ph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howbie.com/" TargetMode="External"/><Relationship Id="rId4" Type="http://schemas.openxmlformats.org/officeDocument/2006/relationships/hyperlink" Target="https://mathspace.co/" TargetMode="External"/><Relationship Id="rId1" Type="http://schemas.openxmlformats.org/officeDocument/2006/relationships/slideLayout" Target="../slideLayouts/slideLayout2.xml"/><Relationship Id="rId2" Type="http://schemas.openxmlformats.org/officeDocument/2006/relationships/hyperlink" Target="http://www.nearpod.com/home.ph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hyperlink" Target="mailto:diane.dalby@nottingham.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1003270"/>
            <a:ext cx="8229600" cy="2692429"/>
          </a:xfrm>
        </p:spPr>
        <p:txBody>
          <a:bodyPr>
            <a:normAutofit/>
          </a:bodyPr>
          <a:lstStyle/>
          <a:p>
            <a:pPr algn="ctr"/>
            <a:r>
              <a:rPr lang="en-US" dirty="0" smtClean="0"/>
              <a:t/>
            </a:r>
            <a:br>
              <a:rPr lang="en-US" dirty="0" smtClean="0"/>
            </a:br>
            <a:r>
              <a:rPr lang="en-GB" b="1" dirty="0" smtClean="0">
                <a:ln w="1905"/>
                <a:solidFill>
                  <a:schemeClr val="accent1">
                    <a:lumMod val="75000"/>
                  </a:schemeClr>
                </a:solidFill>
                <a:effectLst>
                  <a:innerShdw blurRad="69850" dist="43180" dir="5400000">
                    <a:srgbClr val="000000">
                      <a:alpha val="65000"/>
                    </a:srgbClr>
                  </a:innerShdw>
                </a:effectLst>
              </a:rPr>
              <a:t>Enhancing formative assessment through digital technology</a:t>
            </a:r>
            <a:endParaRPr lang="en-US" b="1" dirty="0">
              <a:ln w="1905"/>
              <a:solidFill>
                <a:schemeClr val="accent1">
                  <a:lumMod val="75000"/>
                </a:schemeClr>
              </a:solid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1350761" y="3713136"/>
            <a:ext cx="6560234" cy="2101373"/>
          </a:xfrm>
        </p:spPr>
        <p:txBody>
          <a:bodyPr>
            <a:normAutofit fontScale="85000" lnSpcReduction="20000"/>
          </a:bodyPr>
          <a:lstStyle/>
          <a:p>
            <a:r>
              <a:rPr lang="en-GB" dirty="0" smtClean="0">
                <a:solidFill>
                  <a:schemeClr val="tx1"/>
                </a:solidFill>
              </a:rPr>
              <a:t>Diane Dalby </a:t>
            </a:r>
          </a:p>
          <a:p>
            <a:endParaRPr lang="en-GB" dirty="0">
              <a:solidFill>
                <a:schemeClr val="tx1"/>
              </a:solidFill>
            </a:endParaRPr>
          </a:p>
          <a:p>
            <a:r>
              <a:rPr lang="en-US" dirty="0" smtClean="0">
                <a:solidFill>
                  <a:schemeClr val="tx1"/>
                </a:solidFill>
              </a:rPr>
              <a:t>University of Nottingham</a:t>
            </a:r>
            <a:endParaRPr lang="en-GB" dirty="0" smtClean="0">
              <a:solidFill>
                <a:schemeClr val="tx1"/>
              </a:solidFill>
            </a:endParaRPr>
          </a:p>
          <a:p>
            <a:endParaRPr lang="en-US" dirty="0" smtClean="0">
              <a:solidFill>
                <a:schemeClr val="tx2"/>
              </a:solidFill>
            </a:endParaRPr>
          </a:p>
          <a:p>
            <a:r>
              <a:rPr lang="en-GB" dirty="0" smtClean="0">
                <a:solidFill>
                  <a:schemeClr val="tx2"/>
                </a:solidFill>
              </a:rPr>
              <a:t>BERA September</a:t>
            </a:r>
            <a:r>
              <a:rPr lang="en-US" dirty="0" smtClean="0">
                <a:solidFill>
                  <a:schemeClr val="tx2"/>
                </a:solidFill>
              </a:rPr>
              <a:t> 2016</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9618" y="304740"/>
            <a:ext cx="1822312" cy="856429"/>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021783" y="304740"/>
            <a:ext cx="1723018" cy="698530"/>
          </a:xfrm>
          <a:prstGeom prst="rect">
            <a:avLst/>
          </a:prstGeom>
          <a:noFill/>
          <a:ln>
            <a:noFill/>
          </a:ln>
        </p:spPr>
      </p:pic>
    </p:spTree>
    <p:extLst>
      <p:ext uri="{BB962C8B-B14F-4D97-AF65-F5344CB8AC3E}">
        <p14:creationId xmlns:p14="http://schemas.microsoft.com/office/powerpoint/2010/main" val="3607035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Technology and pedagogy</a:t>
            </a:r>
            <a:endParaRPr lang="en-US" b="1" dirty="0">
              <a:solidFill>
                <a:schemeClr val="accent1">
                  <a:lumMod val="75000"/>
                </a:schemeClr>
              </a:solidFill>
            </a:endParaRPr>
          </a:p>
        </p:txBody>
      </p:sp>
      <p:sp>
        <p:nvSpPr>
          <p:cNvPr id="3" name="Content Placeholder 2"/>
          <p:cNvSpPr>
            <a:spLocks noGrp="1"/>
          </p:cNvSpPr>
          <p:nvPr>
            <p:ph idx="1"/>
          </p:nvPr>
        </p:nvSpPr>
        <p:spPr>
          <a:xfrm>
            <a:off x="1009402" y="1600200"/>
            <a:ext cx="7517081" cy="4525963"/>
          </a:xfrm>
        </p:spPr>
        <p:txBody>
          <a:bodyPr/>
          <a:lstStyle/>
          <a:p>
            <a:pPr marL="0" lvl="0" indent="0" defTabSz="914400">
              <a:spcBef>
                <a:spcPts val="0"/>
              </a:spcBef>
              <a:buNone/>
            </a:pPr>
            <a:r>
              <a:rPr lang="en-GB" dirty="0"/>
              <a:t>Three strands that are interlinked </a:t>
            </a:r>
            <a:r>
              <a:rPr lang="en-GB" dirty="0" smtClean="0"/>
              <a:t>but are </a:t>
            </a:r>
            <a:r>
              <a:rPr lang="en-GB" dirty="0"/>
              <a:t>unequally </a:t>
            </a:r>
            <a:r>
              <a:rPr lang="en-GB" dirty="0" smtClean="0"/>
              <a:t>developed: </a:t>
            </a:r>
            <a:endParaRPr lang="en-GB" dirty="0"/>
          </a:p>
          <a:p>
            <a:pPr defTabSz="914400">
              <a:spcBef>
                <a:spcPts val="0"/>
              </a:spcBef>
            </a:pPr>
            <a:r>
              <a:rPr lang="en-GB" dirty="0" smtClean="0"/>
              <a:t>Technology</a:t>
            </a:r>
          </a:p>
          <a:p>
            <a:pPr defTabSz="914400">
              <a:spcBef>
                <a:spcPts val="0"/>
              </a:spcBef>
            </a:pPr>
            <a:r>
              <a:rPr lang="en-GB" dirty="0" smtClean="0"/>
              <a:t>Pedagogy</a:t>
            </a:r>
          </a:p>
          <a:p>
            <a:pPr defTabSz="914400">
              <a:spcBef>
                <a:spcPts val="0"/>
              </a:spcBef>
            </a:pPr>
            <a:r>
              <a:rPr lang="en-GB" dirty="0" smtClean="0"/>
              <a:t>System change</a:t>
            </a:r>
          </a:p>
          <a:p>
            <a:pPr marL="0" lvl="0" indent="0" algn="r" defTabSz="914400">
              <a:spcBef>
                <a:spcPts val="0"/>
              </a:spcBef>
              <a:buNone/>
            </a:pPr>
            <a:r>
              <a:rPr lang="en-GB" sz="2000" dirty="0" smtClean="0">
                <a:solidFill>
                  <a:schemeClr val="tx2"/>
                </a:solidFill>
              </a:rPr>
              <a:t>(</a:t>
            </a:r>
            <a:r>
              <a:rPr lang="en-GB" sz="2000" dirty="0" err="1" smtClean="0">
                <a:solidFill>
                  <a:schemeClr val="tx2"/>
                </a:solidFill>
              </a:rPr>
              <a:t>Fullan</a:t>
            </a:r>
            <a:r>
              <a:rPr lang="en-GB" sz="2000" dirty="0" smtClean="0">
                <a:solidFill>
                  <a:schemeClr val="tx2"/>
                </a:solidFill>
              </a:rPr>
              <a:t> </a:t>
            </a:r>
            <a:r>
              <a:rPr lang="en-GB" sz="2000" dirty="0">
                <a:solidFill>
                  <a:schemeClr val="tx2"/>
                </a:solidFill>
              </a:rPr>
              <a:t>and Donnelly</a:t>
            </a:r>
            <a:r>
              <a:rPr lang="en-GB" sz="2000" dirty="0" smtClean="0">
                <a:solidFill>
                  <a:schemeClr val="tx2"/>
                </a:solidFill>
              </a:rPr>
              <a:t>, </a:t>
            </a:r>
            <a:r>
              <a:rPr lang="en-GB" sz="2000" dirty="0">
                <a:solidFill>
                  <a:schemeClr val="tx2"/>
                </a:solidFill>
              </a:rPr>
              <a:t>2013)</a:t>
            </a:r>
            <a:r>
              <a:rPr lang="en-US" sz="2000" dirty="0">
                <a:solidFill>
                  <a:schemeClr val="tx2"/>
                </a:solidFill>
              </a:rPr>
              <a:t> </a:t>
            </a:r>
            <a:endParaRPr lang="en-US" sz="2000" dirty="0" smtClean="0">
              <a:solidFill>
                <a:schemeClr val="tx2"/>
              </a:solidFill>
            </a:endParaRPr>
          </a:p>
          <a:p>
            <a:pPr marL="0" lvl="0" indent="0" defTabSz="914400">
              <a:spcBef>
                <a:spcPts val="0"/>
              </a:spcBef>
              <a:buNone/>
            </a:pPr>
            <a:endParaRPr lang="en-US" sz="2400" dirty="0" smtClean="0">
              <a:solidFill>
                <a:schemeClr val="tx2"/>
              </a:solidFill>
            </a:endParaRPr>
          </a:p>
          <a:p>
            <a:pPr marL="0" lvl="0" indent="0" defTabSz="914400">
              <a:spcBef>
                <a:spcPts val="0"/>
              </a:spcBef>
              <a:buNone/>
            </a:pPr>
            <a:endParaRPr lang="en-US" sz="2400" dirty="0">
              <a:solidFill>
                <a:schemeClr val="tx2"/>
              </a:solidFill>
            </a:endParaRPr>
          </a:p>
          <a:p>
            <a:pPr marL="0" lvl="0" indent="0" defTabSz="914400">
              <a:spcBef>
                <a:spcPts val="0"/>
              </a:spcBef>
              <a:buNone/>
            </a:pPr>
            <a:endParaRPr lang="en-US" sz="2400" dirty="0">
              <a:solidFill>
                <a:schemeClr val="tx2"/>
              </a:solidFill>
            </a:endParaRPr>
          </a:p>
        </p:txBody>
      </p:sp>
    </p:spTree>
    <p:extLst>
      <p:ext uri="{BB962C8B-B14F-4D97-AF65-F5344CB8AC3E}">
        <p14:creationId xmlns:p14="http://schemas.microsoft.com/office/powerpoint/2010/main" val="1278654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lumMod val="75000"/>
                  </a:schemeClr>
                </a:solidFill>
              </a:rPr>
              <a:t>Research approach</a:t>
            </a:r>
            <a:endParaRPr lang="en-GB" b="1"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GB" dirty="0"/>
              <a:t>A design research approach to the development of lessons that incorporated the use of </a:t>
            </a:r>
            <a:r>
              <a:rPr lang="en-GB" dirty="0" err="1"/>
              <a:t>iPads</a:t>
            </a:r>
            <a:r>
              <a:rPr lang="en-GB" dirty="0"/>
              <a:t> in different ways into formative assessment;</a:t>
            </a:r>
          </a:p>
          <a:p>
            <a:r>
              <a:rPr lang="en-GB" dirty="0" smtClean="0"/>
              <a:t>Three schools with three teachers in each working in partnership with the UoN team to design and trial three different lessons in each school;</a:t>
            </a:r>
          </a:p>
          <a:p>
            <a:r>
              <a:rPr lang="en-GB" dirty="0" smtClean="0"/>
              <a:t>Cycles of design, implementation, feedback and revision allowing different approaches to be explored with each lesson.</a:t>
            </a:r>
          </a:p>
        </p:txBody>
      </p:sp>
    </p:spTree>
    <p:extLst>
      <p:ext uri="{BB962C8B-B14F-4D97-AF65-F5344CB8AC3E}">
        <p14:creationId xmlns:p14="http://schemas.microsoft.com/office/powerpoint/2010/main" val="141346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Lesson design and review</a:t>
            </a:r>
            <a:endParaRPr lang="en-US" b="1" dirty="0">
              <a:solidFill>
                <a:schemeClr val="accent1">
                  <a:lumMod val="75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3186602"/>
              </p:ext>
            </p:extLst>
          </p:nvPr>
        </p:nvGraphicFramePr>
        <p:xfrm>
          <a:off x="928924" y="2775139"/>
          <a:ext cx="6921336" cy="3705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81000" y="1715767"/>
            <a:ext cx="7998889" cy="830997"/>
          </a:xfrm>
          <a:prstGeom prst="rect">
            <a:avLst/>
          </a:prstGeom>
          <a:noFill/>
        </p:spPr>
        <p:txBody>
          <a:bodyPr wrap="square" rtlCol="0">
            <a:spAutoFit/>
          </a:bodyPr>
          <a:lstStyle/>
          <a:p>
            <a:r>
              <a:rPr lang="en-US" sz="2400" dirty="0" smtClean="0"/>
              <a:t>A cycle of lesson planning involving collaboration, observation, reflection and feedback into the next lesson.</a:t>
            </a:r>
            <a:endParaRPr lang="en-US" sz="2400" dirty="0"/>
          </a:p>
        </p:txBody>
      </p:sp>
    </p:spTree>
    <p:extLst>
      <p:ext uri="{BB962C8B-B14F-4D97-AF65-F5344CB8AC3E}">
        <p14:creationId xmlns:p14="http://schemas.microsoft.com/office/powerpoint/2010/main" val="314243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Lesson 1: distance-time graphs</a:t>
            </a:r>
            <a:endParaRPr lang="en-US" dirty="0">
              <a:solidFill>
                <a:srgbClr val="FF0000"/>
              </a:solidFill>
            </a:endParaRPr>
          </a:p>
        </p:txBody>
      </p:sp>
      <p:sp>
        <p:nvSpPr>
          <p:cNvPr id="3" name="Content Placeholder 2"/>
          <p:cNvSpPr>
            <a:spLocks noGrp="1"/>
          </p:cNvSpPr>
          <p:nvPr>
            <p:ph idx="1"/>
          </p:nvPr>
        </p:nvSpPr>
        <p:spPr/>
        <p:txBody>
          <a:bodyPr/>
          <a:lstStyle/>
          <a:p>
            <a:pPr>
              <a:buFont typeface="Arial"/>
              <a:buChar char="•"/>
            </a:pPr>
            <a:r>
              <a:rPr lang="en-US" dirty="0" smtClean="0"/>
              <a:t>Two diagnostic questions to start the lesson;</a:t>
            </a:r>
          </a:p>
          <a:p>
            <a:pPr>
              <a:buFont typeface="Arial"/>
              <a:buChar char="•"/>
            </a:pPr>
            <a:r>
              <a:rPr lang="en-US" dirty="0" smtClean="0"/>
              <a:t>Use of </a:t>
            </a:r>
            <a:r>
              <a:rPr lang="en-US" dirty="0" err="1" smtClean="0">
                <a:solidFill>
                  <a:srgbClr val="FF0000"/>
                </a:solidFill>
              </a:rPr>
              <a:t>Showbie</a:t>
            </a:r>
            <a:r>
              <a:rPr lang="en-US" dirty="0" smtClean="0"/>
              <a:t> to </a:t>
            </a:r>
            <a:r>
              <a:rPr lang="en-US" dirty="0"/>
              <a:t>send, receive and display selected student responses;</a:t>
            </a:r>
          </a:p>
          <a:p>
            <a:pPr>
              <a:buFont typeface="Arial"/>
              <a:buChar char="•"/>
            </a:pPr>
            <a:r>
              <a:rPr lang="en-US" dirty="0" smtClean="0"/>
              <a:t>Selected student work </a:t>
            </a:r>
            <a:r>
              <a:rPr lang="en-US" dirty="0"/>
              <a:t>used to </a:t>
            </a:r>
            <a:r>
              <a:rPr lang="en-US" dirty="0" smtClean="0"/>
              <a:t>discuss and address misconceptions;</a:t>
            </a:r>
          </a:p>
          <a:p>
            <a:pPr>
              <a:buFont typeface="Arial"/>
              <a:buChar char="•"/>
            </a:pPr>
            <a:r>
              <a:rPr lang="en-US" dirty="0" smtClean="0"/>
              <a:t>Peer assessment and discussion based on responses to ‘mirrored’ questions.</a:t>
            </a:r>
            <a:endParaRPr lang="en-US" dirty="0"/>
          </a:p>
          <a:p>
            <a:endParaRPr lang="en-US" dirty="0"/>
          </a:p>
        </p:txBody>
      </p:sp>
    </p:spTree>
    <p:extLst>
      <p:ext uri="{BB962C8B-B14F-4D97-AF65-F5344CB8AC3E}">
        <p14:creationId xmlns:p14="http://schemas.microsoft.com/office/powerpoint/2010/main" val="25004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Interpreting a graph</a:t>
            </a:r>
            <a:endParaRPr lang="en-US" dirty="0">
              <a:solidFill>
                <a:srgbClr val="FF0000"/>
              </a:solidFill>
            </a:endParaRPr>
          </a:p>
        </p:txBody>
      </p:sp>
      <p:sp>
        <p:nvSpPr>
          <p:cNvPr id="3" name="Content Placeholder 2"/>
          <p:cNvSpPr>
            <a:spLocks noGrp="1"/>
          </p:cNvSpPr>
          <p:nvPr>
            <p:ph idx="1"/>
          </p:nvPr>
        </p:nvSpPr>
        <p:spPr>
          <a:xfrm>
            <a:off x="771135" y="2021094"/>
            <a:ext cx="8251902" cy="1589062"/>
          </a:xfrm>
        </p:spPr>
        <p:txBody>
          <a:bodyPr/>
          <a:lstStyle/>
          <a:p>
            <a:pPr marL="0" indent="0">
              <a:buNone/>
            </a:pPr>
            <a:r>
              <a:rPr lang="en-US" sz="2800" dirty="0" smtClean="0"/>
              <a:t>One </a:t>
            </a:r>
            <a:r>
              <a:rPr lang="en-US" sz="2800" dirty="0"/>
              <a:t>day John went for a walk to the shop. </a:t>
            </a:r>
            <a:r>
              <a:rPr lang="en-US" sz="2800" dirty="0" smtClean="0"/>
              <a:t>The graph  shows </a:t>
            </a:r>
            <a:r>
              <a:rPr lang="en-US" sz="2800" dirty="0"/>
              <a:t>his walk. Describe what may have happened. </a:t>
            </a:r>
          </a:p>
          <a:p>
            <a:pPr marL="0" indent="0">
              <a:buNone/>
            </a:pPr>
            <a:endParaRPr lang="en-US" dirty="0"/>
          </a:p>
          <a:p>
            <a:pPr marL="0" indent="0">
              <a:buNone/>
            </a:pPr>
            <a:endParaRPr lang="en-US" dirty="0"/>
          </a:p>
        </p:txBody>
      </p:sp>
      <p:pic>
        <p:nvPicPr>
          <p:cNvPr id="4" name="Picture 3" descr="Screen Shot 2015-04-23 at 18.09.2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23" y="3182380"/>
            <a:ext cx="4281445" cy="2704884"/>
          </a:xfrm>
          <a:prstGeom prst="rect">
            <a:avLst/>
          </a:prstGeom>
        </p:spPr>
      </p:pic>
      <p:sp>
        <p:nvSpPr>
          <p:cNvPr id="5" name="TextBox 4"/>
          <p:cNvSpPr txBox="1"/>
          <p:nvPr/>
        </p:nvSpPr>
        <p:spPr>
          <a:xfrm>
            <a:off x="457200" y="1417638"/>
            <a:ext cx="4127841" cy="861774"/>
          </a:xfrm>
          <a:prstGeom prst="rect">
            <a:avLst/>
          </a:prstGeom>
          <a:noFill/>
        </p:spPr>
        <p:txBody>
          <a:bodyPr wrap="square" rtlCol="0">
            <a:spAutoFit/>
          </a:bodyPr>
          <a:lstStyle/>
          <a:p>
            <a:r>
              <a:rPr lang="en-US" sz="3200" b="1" dirty="0">
                <a:solidFill>
                  <a:srgbClr val="09213B"/>
                </a:solidFill>
              </a:rPr>
              <a:t>A walk to the shop... </a:t>
            </a:r>
          </a:p>
          <a:p>
            <a:endParaRPr lang="en-US" dirty="0"/>
          </a:p>
        </p:txBody>
      </p:sp>
      <p:pic>
        <p:nvPicPr>
          <p:cNvPr id="6" name="Content Placeholder 3"/>
          <p:cNvPicPr>
            <a:picLocks noChangeAspect="1"/>
          </p:cNvPicPr>
          <p:nvPr/>
        </p:nvPicPr>
        <p:blipFill>
          <a:blip r:embed="rId3"/>
          <a:srcRect t="1029" b="1029"/>
          <a:stretch>
            <a:fillRect/>
          </a:stretch>
        </p:blipFill>
        <p:spPr>
          <a:xfrm>
            <a:off x="4110978" y="4140929"/>
            <a:ext cx="4728025" cy="2422193"/>
          </a:xfrm>
          <a:prstGeom prst="rect">
            <a:avLst/>
          </a:prstGeom>
        </p:spPr>
      </p:pic>
    </p:spTree>
    <p:extLst>
      <p:ext uri="{BB962C8B-B14F-4D97-AF65-F5344CB8AC3E}">
        <p14:creationId xmlns:p14="http://schemas.microsoft.com/office/powerpoint/2010/main" val="412048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stance time drawing.png"/>
          <p:cNvPicPr>
            <a:picLocks noGrp="1" noChangeAspect="1"/>
          </p:cNvPicPr>
          <p:nvPr>
            <p:ph idx="1"/>
          </p:nvPr>
        </p:nvPicPr>
        <p:blipFill>
          <a:blip r:embed="rId2">
            <a:extLst>
              <a:ext uri="{28A0092B-C50C-407E-A947-70E740481C1C}">
                <a14:useLocalDpi xmlns:a14="http://schemas.microsoft.com/office/drawing/2010/main" val="0"/>
              </a:ext>
            </a:extLst>
          </a:blip>
          <a:srcRect t="9636" b="9636"/>
          <a:stretch>
            <a:fillRect/>
          </a:stretch>
        </p:blipFill>
        <p:spPr>
          <a:xfrm>
            <a:off x="1203766" y="1550139"/>
            <a:ext cx="6600877" cy="4950658"/>
          </a:xfrm>
        </p:spPr>
      </p:pic>
      <p:sp>
        <p:nvSpPr>
          <p:cNvPr id="5" name="Title 1"/>
          <p:cNvSpPr>
            <a:spLocks noGrp="1"/>
          </p:cNvSpPr>
          <p:nvPr>
            <p:ph type="title"/>
          </p:nvPr>
        </p:nvSpPr>
        <p:spPr>
          <a:xfrm>
            <a:off x="457200" y="274638"/>
            <a:ext cx="8229600" cy="1143000"/>
          </a:xfrm>
        </p:spPr>
        <p:txBody>
          <a:bodyPr>
            <a:normAutofit/>
          </a:bodyPr>
          <a:lstStyle/>
          <a:p>
            <a:r>
              <a:rPr lang="en-US" dirty="0" smtClean="0">
                <a:solidFill>
                  <a:srgbClr val="FF0000"/>
                </a:solidFill>
              </a:rPr>
              <a:t>Drawing a graph</a:t>
            </a:r>
            <a:endParaRPr lang="en-US" dirty="0">
              <a:solidFill>
                <a:srgbClr val="FF0000"/>
              </a:solidFill>
            </a:endParaRPr>
          </a:p>
        </p:txBody>
      </p:sp>
    </p:spTree>
    <p:extLst>
      <p:ext uri="{BB962C8B-B14F-4D97-AF65-F5344CB8AC3E}">
        <p14:creationId xmlns:p14="http://schemas.microsoft.com/office/powerpoint/2010/main" val="292944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Mirrored questions</a:t>
            </a:r>
            <a:endParaRPr lang="en-US" dirty="0">
              <a:solidFill>
                <a:srgbClr val="FF0000"/>
              </a:solidFill>
            </a:endParaRPr>
          </a:p>
        </p:txBody>
      </p:sp>
      <p:pic>
        <p:nvPicPr>
          <p:cNvPr id="4" name="Content Placeholder 3" descr="Set A exampl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671" r="3671"/>
          <a:stretch/>
        </p:blipFill>
        <p:spPr>
          <a:xfrm>
            <a:off x="287287" y="1768475"/>
            <a:ext cx="4203441" cy="4778375"/>
          </a:xfrm>
        </p:spPr>
      </p:pic>
      <p:pic>
        <p:nvPicPr>
          <p:cNvPr id="5" name="Picture 4" descr="Set B examp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173" y="1768831"/>
            <a:ext cx="4142962" cy="4777356"/>
          </a:xfrm>
          <a:prstGeom prst="rect">
            <a:avLst/>
          </a:prstGeom>
        </p:spPr>
      </p:pic>
      <p:sp>
        <p:nvSpPr>
          <p:cNvPr id="6" name="Oval 5"/>
          <p:cNvSpPr/>
          <p:nvPr/>
        </p:nvSpPr>
        <p:spPr>
          <a:xfrm>
            <a:off x="105844" y="1526940"/>
            <a:ext cx="937457" cy="740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Set A</a:t>
            </a:r>
            <a:endParaRPr lang="en-US" dirty="0"/>
          </a:p>
        </p:txBody>
      </p:sp>
      <p:sp>
        <p:nvSpPr>
          <p:cNvPr id="7" name="Oval 6"/>
          <p:cNvSpPr/>
          <p:nvPr/>
        </p:nvSpPr>
        <p:spPr>
          <a:xfrm>
            <a:off x="4672173" y="1526940"/>
            <a:ext cx="937457" cy="740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Set B</a:t>
            </a:r>
            <a:endParaRPr lang="en-US" dirty="0"/>
          </a:p>
        </p:txBody>
      </p:sp>
    </p:spTree>
    <p:extLst>
      <p:ext uri="{BB962C8B-B14F-4D97-AF65-F5344CB8AC3E}">
        <p14:creationId xmlns:p14="http://schemas.microsoft.com/office/powerpoint/2010/main" val="2666883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4-23 at 18.10.33.png"/>
          <p:cNvPicPr>
            <a:picLocks noGrp="1" noChangeAspect="1"/>
          </p:cNvPicPr>
          <p:nvPr>
            <p:ph idx="1"/>
          </p:nvPr>
        </p:nvPicPr>
        <p:blipFill>
          <a:blip r:embed="rId2">
            <a:extLst>
              <a:ext uri="{28A0092B-C50C-407E-A947-70E740481C1C}">
                <a14:useLocalDpi xmlns:a14="http://schemas.microsoft.com/office/drawing/2010/main" val="0"/>
              </a:ext>
            </a:extLst>
          </a:blip>
          <a:srcRect t="17546" b="17546"/>
          <a:stretch>
            <a:fillRect/>
          </a:stretch>
        </p:blipFill>
        <p:spPr/>
      </p:pic>
      <p:sp>
        <p:nvSpPr>
          <p:cNvPr id="5" name="Title 1"/>
          <p:cNvSpPr>
            <a:spLocks noGrp="1"/>
          </p:cNvSpPr>
          <p:nvPr>
            <p:ph type="title"/>
          </p:nvPr>
        </p:nvSpPr>
        <p:spPr>
          <a:xfrm>
            <a:off x="457200" y="274638"/>
            <a:ext cx="8229600" cy="1143000"/>
          </a:xfrm>
        </p:spPr>
        <p:txBody>
          <a:bodyPr>
            <a:normAutofit/>
          </a:bodyPr>
          <a:lstStyle/>
          <a:p>
            <a:r>
              <a:rPr lang="en-US" dirty="0" smtClean="0">
                <a:solidFill>
                  <a:srgbClr val="FF0000"/>
                </a:solidFill>
              </a:rPr>
              <a:t>Peer assessment and discussion</a:t>
            </a:r>
            <a:endParaRPr lang="en-US" dirty="0">
              <a:solidFill>
                <a:srgbClr val="FF0000"/>
              </a:solidFill>
            </a:endParaRPr>
          </a:p>
        </p:txBody>
      </p:sp>
    </p:spTree>
    <p:extLst>
      <p:ext uri="{BB962C8B-B14F-4D97-AF65-F5344CB8AC3E}">
        <p14:creationId xmlns:p14="http://schemas.microsoft.com/office/powerpoint/2010/main" val="3501912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Lesson 2: algebraic expressions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buFont typeface="Arial"/>
              <a:buChar char="•"/>
            </a:pPr>
            <a:r>
              <a:rPr lang="en-US" dirty="0" smtClean="0"/>
              <a:t>Diagnostic assessment prior to lesson using questions selected or designed by the teacher and </a:t>
            </a:r>
            <a:r>
              <a:rPr lang="en-US" dirty="0" smtClean="0">
                <a:solidFill>
                  <a:schemeClr val="tx2"/>
                </a:solidFill>
                <a:hlinkClick r:id="rId2" action="ppaction://hlinkfile"/>
              </a:rPr>
              <a:t>diagnosticquestions.com</a:t>
            </a:r>
            <a:r>
              <a:rPr lang="en-US" dirty="0" smtClean="0"/>
              <a:t>;</a:t>
            </a:r>
          </a:p>
          <a:p>
            <a:pPr>
              <a:buFont typeface="Arial"/>
              <a:buChar char="•"/>
            </a:pPr>
            <a:r>
              <a:rPr lang="en-US" dirty="0"/>
              <a:t>L</a:t>
            </a:r>
            <a:r>
              <a:rPr lang="en-US" dirty="0" smtClean="0"/>
              <a:t>esson plan adapted in response to the profile of student responses and the reasons given;</a:t>
            </a:r>
          </a:p>
          <a:p>
            <a:pPr>
              <a:buFont typeface="Arial"/>
              <a:buChar char="•"/>
            </a:pPr>
            <a:r>
              <a:rPr lang="en-US" dirty="0" smtClean="0"/>
              <a:t>Use of </a:t>
            </a:r>
            <a:r>
              <a:rPr lang="en-US" dirty="0" err="1" smtClean="0">
                <a:solidFill>
                  <a:srgbClr val="FF0000"/>
                </a:solidFill>
              </a:rPr>
              <a:t>Nearpod</a:t>
            </a:r>
            <a:r>
              <a:rPr lang="en-US" dirty="0" smtClean="0"/>
              <a:t> in class to send, receive and display selected student responses;</a:t>
            </a:r>
          </a:p>
          <a:p>
            <a:pPr>
              <a:buFont typeface="Arial"/>
              <a:buChar char="•"/>
            </a:pPr>
            <a:r>
              <a:rPr lang="en-US" dirty="0" smtClean="0"/>
              <a:t>Selected student work used to discuss and address misconceptions.</a:t>
            </a:r>
            <a:endParaRPr lang="en-US" dirty="0"/>
          </a:p>
        </p:txBody>
      </p:sp>
    </p:spTree>
    <p:extLst>
      <p:ext uri="{BB962C8B-B14F-4D97-AF65-F5344CB8AC3E}">
        <p14:creationId xmlns:p14="http://schemas.microsoft.com/office/powerpoint/2010/main" val="1019662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Computer assessment and student reflection</a:t>
            </a:r>
            <a:endParaRPr lang="en-US" dirty="0">
              <a:solidFill>
                <a:srgbClr val="FF0000"/>
              </a:solidFill>
            </a:endParaRPr>
          </a:p>
        </p:txBody>
      </p:sp>
      <p:pic>
        <p:nvPicPr>
          <p:cNvPr id="4" name="Content Placeholder 3" descr="Screen Shot 2015-04-21 at 14.39.34.png"/>
          <p:cNvPicPr>
            <a:picLocks noGrp="1" noChangeAspect="1"/>
          </p:cNvPicPr>
          <p:nvPr>
            <p:ph idx="1"/>
          </p:nvPr>
        </p:nvPicPr>
        <p:blipFill>
          <a:blip r:embed="rId2">
            <a:extLst>
              <a:ext uri="{28A0092B-C50C-407E-A947-70E740481C1C}">
                <a14:useLocalDpi xmlns:a14="http://schemas.microsoft.com/office/drawing/2010/main" val="0"/>
              </a:ext>
            </a:extLst>
          </a:blip>
          <a:srcRect t="17814" b="17814"/>
          <a:stretch>
            <a:fillRect/>
          </a:stretch>
        </p:blipFill>
        <p:spPr>
          <a:xfrm>
            <a:off x="362618" y="1579205"/>
            <a:ext cx="3946265" cy="2170294"/>
          </a:xfrm>
        </p:spPr>
      </p:pic>
      <p:pic>
        <p:nvPicPr>
          <p:cNvPr id="5" name="Content Placeholder 3" descr="Screen Shot 2015-04-21 at 14.40.18.png"/>
          <p:cNvPicPr>
            <a:picLocks noChangeAspect="1"/>
          </p:cNvPicPr>
          <p:nvPr/>
        </p:nvPicPr>
        <p:blipFill rotWithShape="1">
          <a:blip r:embed="rId3">
            <a:extLst>
              <a:ext uri="{28A0092B-C50C-407E-A947-70E740481C1C}">
                <a14:useLocalDpi xmlns:a14="http://schemas.microsoft.com/office/drawing/2010/main" val="0"/>
              </a:ext>
            </a:extLst>
          </a:blip>
          <a:srcRect l="-24751" r="-24751"/>
          <a:stretch/>
        </p:blipFill>
        <p:spPr>
          <a:xfrm>
            <a:off x="2418584" y="2443843"/>
            <a:ext cx="5213343" cy="2963255"/>
          </a:xfrm>
          <a:prstGeom prst="rect">
            <a:avLst/>
          </a:prstGeom>
        </p:spPr>
      </p:pic>
      <p:pic>
        <p:nvPicPr>
          <p:cNvPr id="6" name="Content Placeholder 3" descr="Screen Shot 2015-04-21 at 14.41.04.png"/>
          <p:cNvPicPr>
            <a:picLocks noChangeAspect="1"/>
          </p:cNvPicPr>
          <p:nvPr/>
        </p:nvPicPr>
        <p:blipFill>
          <a:blip r:embed="rId4">
            <a:extLst>
              <a:ext uri="{28A0092B-C50C-407E-A947-70E740481C1C}">
                <a14:useLocalDpi xmlns:a14="http://schemas.microsoft.com/office/drawing/2010/main" val="0"/>
              </a:ext>
            </a:extLst>
          </a:blip>
          <a:srcRect t="18089" b="18089"/>
          <a:stretch>
            <a:fillRect/>
          </a:stretch>
        </p:blipFill>
        <p:spPr>
          <a:xfrm>
            <a:off x="4710596" y="4229834"/>
            <a:ext cx="4283333" cy="2355668"/>
          </a:xfrm>
          <a:prstGeom prst="rect">
            <a:avLst/>
          </a:prstGeom>
        </p:spPr>
      </p:pic>
    </p:spTree>
    <p:extLst>
      <p:ext uri="{BB962C8B-B14F-4D97-AF65-F5344CB8AC3E}">
        <p14:creationId xmlns:p14="http://schemas.microsoft.com/office/powerpoint/2010/main" val="3968090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The </a:t>
            </a:r>
            <a:r>
              <a:rPr lang="en-US" b="1" dirty="0" err="1" smtClean="0">
                <a:solidFill>
                  <a:schemeClr val="accent1">
                    <a:lumMod val="75000"/>
                  </a:schemeClr>
                </a:solidFill>
              </a:rPr>
              <a:t>Fasmed</a:t>
            </a:r>
            <a:r>
              <a:rPr lang="en-US" b="1" dirty="0" smtClean="0">
                <a:solidFill>
                  <a:schemeClr val="accent1">
                    <a:lumMod val="75000"/>
                  </a:schemeClr>
                </a:solidFill>
              </a:rPr>
              <a:t> project</a:t>
            </a:r>
            <a:endParaRPr lang="en-US" b="1" dirty="0">
              <a:solidFill>
                <a:schemeClr val="accent1">
                  <a:lumMod val="75000"/>
                </a:schemeClr>
              </a:solidFill>
            </a:endParaRPr>
          </a:p>
        </p:txBody>
      </p:sp>
      <p:sp>
        <p:nvSpPr>
          <p:cNvPr id="3" name="Content Placeholder 2"/>
          <p:cNvSpPr>
            <a:spLocks noGrp="1"/>
          </p:cNvSpPr>
          <p:nvPr>
            <p:ph idx="1"/>
          </p:nvPr>
        </p:nvSpPr>
        <p:spPr>
          <a:xfrm>
            <a:off x="457200" y="1600200"/>
            <a:ext cx="8229600" cy="4869174"/>
          </a:xfrm>
        </p:spPr>
        <p:txBody>
          <a:bodyPr>
            <a:normAutofit fontScale="77500" lnSpcReduction="20000"/>
          </a:bodyPr>
          <a:lstStyle/>
          <a:p>
            <a:pPr marL="0" indent="0">
              <a:buNone/>
            </a:pPr>
            <a:r>
              <a:rPr lang="en-US" dirty="0" smtClean="0"/>
              <a:t>An EU project involving 9 partners in 8 different countries:</a:t>
            </a:r>
          </a:p>
          <a:p>
            <a:pPr>
              <a:buFont typeface="Arial"/>
              <a:buChar char="•"/>
            </a:pPr>
            <a:r>
              <a:rPr lang="en-US" dirty="0" smtClean="0"/>
              <a:t>University of Newcastle, UK</a:t>
            </a:r>
            <a:endParaRPr lang="en-US" dirty="0"/>
          </a:p>
          <a:p>
            <a:pPr>
              <a:buFont typeface="Arial"/>
              <a:buChar char="•"/>
            </a:pPr>
            <a:r>
              <a:rPr lang="en-US" dirty="0" smtClean="0"/>
              <a:t>University of Nottingham, UK</a:t>
            </a:r>
            <a:endParaRPr lang="en-US" dirty="0"/>
          </a:p>
          <a:p>
            <a:pPr>
              <a:buFont typeface="Arial"/>
              <a:buChar char="•"/>
            </a:pPr>
            <a:r>
              <a:rPr lang="en-US" dirty="0" err="1" smtClean="0"/>
              <a:t>Ecole</a:t>
            </a:r>
            <a:r>
              <a:rPr lang="en-US" dirty="0" smtClean="0"/>
              <a:t> </a:t>
            </a:r>
            <a:r>
              <a:rPr lang="en-US" dirty="0" err="1" smtClean="0"/>
              <a:t>Normale</a:t>
            </a:r>
            <a:r>
              <a:rPr lang="en-US" dirty="0" smtClean="0"/>
              <a:t> </a:t>
            </a:r>
            <a:r>
              <a:rPr lang="en-US" dirty="0" err="1" smtClean="0"/>
              <a:t>Superieure</a:t>
            </a:r>
            <a:r>
              <a:rPr lang="en-US" dirty="0" smtClean="0"/>
              <a:t> de Lyon, France</a:t>
            </a:r>
            <a:endParaRPr lang="en-US" dirty="0"/>
          </a:p>
          <a:p>
            <a:pPr>
              <a:buFont typeface="Arial"/>
              <a:buChar char="•"/>
            </a:pPr>
            <a:r>
              <a:rPr lang="en-US" dirty="0" smtClean="0"/>
              <a:t>National University of </a:t>
            </a:r>
            <a:r>
              <a:rPr lang="en-US" dirty="0"/>
              <a:t>I</a:t>
            </a:r>
            <a:r>
              <a:rPr lang="en-US" dirty="0" smtClean="0"/>
              <a:t>reland, </a:t>
            </a:r>
            <a:r>
              <a:rPr lang="en-US" dirty="0" err="1" smtClean="0"/>
              <a:t>Maynooth</a:t>
            </a:r>
            <a:r>
              <a:rPr lang="en-US" dirty="0" smtClean="0"/>
              <a:t>, Republic of Ireland</a:t>
            </a:r>
            <a:endParaRPr lang="en-US" dirty="0"/>
          </a:p>
          <a:p>
            <a:pPr>
              <a:buFont typeface="Arial"/>
              <a:buChar char="•"/>
            </a:pPr>
            <a:r>
              <a:rPr lang="en-US" dirty="0" smtClean="0"/>
              <a:t>University of Education, Freiburg, Germany</a:t>
            </a:r>
            <a:endParaRPr lang="en-US" dirty="0"/>
          </a:p>
          <a:p>
            <a:pPr>
              <a:buFont typeface="Arial"/>
              <a:buChar char="•"/>
            </a:pPr>
            <a:r>
              <a:rPr lang="en-US" dirty="0" smtClean="0"/>
              <a:t>University of Turin, Italy</a:t>
            </a:r>
            <a:endParaRPr lang="en-US" dirty="0"/>
          </a:p>
          <a:p>
            <a:pPr>
              <a:buFont typeface="Arial"/>
              <a:buChar char="•"/>
            </a:pPr>
            <a:r>
              <a:rPr lang="en-US" dirty="0" err="1" smtClean="0"/>
              <a:t>Freudenthal</a:t>
            </a:r>
            <a:r>
              <a:rPr lang="en-US" dirty="0" smtClean="0"/>
              <a:t> Institute,</a:t>
            </a:r>
            <a:r>
              <a:rPr lang="en-US" dirty="0"/>
              <a:t> </a:t>
            </a:r>
            <a:r>
              <a:rPr lang="en-US" dirty="0" smtClean="0"/>
              <a:t>Holland</a:t>
            </a:r>
            <a:endParaRPr lang="en-US" dirty="0"/>
          </a:p>
          <a:p>
            <a:pPr>
              <a:buFont typeface="Arial"/>
              <a:buChar char="•"/>
            </a:pPr>
            <a:r>
              <a:rPr lang="en-US" dirty="0"/>
              <a:t>African Institute for Mathematical </a:t>
            </a:r>
            <a:r>
              <a:rPr lang="en-US" dirty="0" smtClean="0"/>
              <a:t>Sciences, </a:t>
            </a:r>
            <a:r>
              <a:rPr lang="en-US" dirty="0" err="1" smtClean="0"/>
              <a:t>Capetown</a:t>
            </a:r>
            <a:r>
              <a:rPr lang="en-US" dirty="0" smtClean="0"/>
              <a:t>, South Africa</a:t>
            </a:r>
            <a:endParaRPr lang="en-US" dirty="0"/>
          </a:p>
          <a:p>
            <a:pPr>
              <a:buFont typeface="Arial"/>
              <a:buChar char="•"/>
            </a:pPr>
            <a:r>
              <a:rPr lang="en-US" dirty="0" err="1" smtClean="0"/>
              <a:t>Sor-Trondelag</a:t>
            </a:r>
            <a:r>
              <a:rPr lang="en-US" dirty="0" smtClean="0"/>
              <a:t> University College, Norway</a:t>
            </a:r>
            <a:endParaRPr lang="en-US" dirty="0"/>
          </a:p>
        </p:txBody>
      </p:sp>
    </p:spTree>
    <p:extLst>
      <p:ext uri="{BB962C8B-B14F-4D97-AF65-F5344CB8AC3E}">
        <p14:creationId xmlns:p14="http://schemas.microsoft.com/office/powerpoint/2010/main" val="159643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Teacher overview</a:t>
            </a:r>
            <a:endParaRPr lang="en-US" dirty="0">
              <a:solidFill>
                <a:srgbClr val="FF0000"/>
              </a:solidFill>
            </a:endParaRPr>
          </a:p>
        </p:txBody>
      </p:sp>
      <p:pic>
        <p:nvPicPr>
          <p:cNvPr id="4" name="Content Placeholder 3" descr="Screen Shot 2015-04-21 at 14.42.10.png"/>
          <p:cNvPicPr>
            <a:picLocks noGrp="1" noChangeAspect="1"/>
          </p:cNvPicPr>
          <p:nvPr>
            <p:ph idx="1"/>
          </p:nvPr>
        </p:nvPicPr>
        <p:blipFill>
          <a:blip r:embed="rId2">
            <a:extLst>
              <a:ext uri="{28A0092B-C50C-407E-A947-70E740481C1C}">
                <a14:useLocalDpi xmlns:a14="http://schemas.microsoft.com/office/drawing/2010/main" val="0"/>
              </a:ext>
            </a:extLst>
          </a:blip>
          <a:srcRect t="917" b="917"/>
          <a:stretch>
            <a:fillRect/>
          </a:stretch>
        </p:blipFill>
        <p:spPr>
          <a:xfrm>
            <a:off x="655623" y="1600201"/>
            <a:ext cx="5680689" cy="3124160"/>
          </a:xfrm>
          <a:ln>
            <a:solidFill>
              <a:schemeClr val="accent2"/>
            </a:solidFill>
          </a:ln>
        </p:spPr>
      </p:pic>
      <p:pic>
        <p:nvPicPr>
          <p:cNvPr id="5" name="Content Placeholder 3" descr="Screen Shot 2015-04-21 at 14.50.51.png"/>
          <p:cNvPicPr>
            <a:picLocks noChangeAspect="1"/>
          </p:cNvPicPr>
          <p:nvPr/>
        </p:nvPicPr>
        <p:blipFill>
          <a:blip r:embed="rId3">
            <a:extLst>
              <a:ext uri="{28A0092B-C50C-407E-A947-70E740481C1C}">
                <a14:useLocalDpi xmlns:a14="http://schemas.microsoft.com/office/drawing/2010/main" val="0"/>
              </a:ext>
            </a:extLst>
          </a:blip>
          <a:srcRect l="9080" r="9080"/>
          <a:stretch>
            <a:fillRect/>
          </a:stretch>
        </p:blipFill>
        <p:spPr>
          <a:xfrm>
            <a:off x="3207817" y="4220308"/>
            <a:ext cx="5353940" cy="2169572"/>
          </a:xfrm>
          <a:prstGeom prst="rect">
            <a:avLst/>
          </a:prstGeom>
          <a:ln>
            <a:solidFill>
              <a:srgbClr val="C0504D"/>
            </a:solidFill>
          </a:ln>
        </p:spPr>
      </p:pic>
    </p:spTree>
    <p:extLst>
      <p:ext uri="{BB962C8B-B14F-4D97-AF65-F5344CB8AC3E}">
        <p14:creationId xmlns:p14="http://schemas.microsoft.com/office/powerpoint/2010/main" val="3674862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4-23 at 18.24.07.png"/>
          <p:cNvPicPr>
            <a:picLocks noGrp="1" noChangeAspect="1"/>
          </p:cNvPicPr>
          <p:nvPr>
            <p:ph idx="4294967295"/>
          </p:nvPr>
        </p:nvPicPr>
        <p:blipFill>
          <a:blip r:embed="rId2">
            <a:extLst>
              <a:ext uri="{28A0092B-C50C-407E-A947-70E740481C1C}">
                <a14:useLocalDpi xmlns:a14="http://schemas.microsoft.com/office/drawing/2010/main" val="0"/>
              </a:ext>
            </a:extLst>
          </a:blip>
          <a:srcRect t="1392" b="1392"/>
          <a:stretch>
            <a:fillRect/>
          </a:stretch>
        </p:blipFill>
        <p:spPr>
          <a:xfrm>
            <a:off x="279857" y="305867"/>
            <a:ext cx="4014202" cy="2247485"/>
          </a:xfrm>
        </p:spPr>
      </p:pic>
      <p:pic>
        <p:nvPicPr>
          <p:cNvPr id="5" name="Picture 4" descr="Screen Shot 2015-04-23 at 18.2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425" y="2166771"/>
            <a:ext cx="4381233" cy="2474520"/>
          </a:xfrm>
          <a:prstGeom prst="rect">
            <a:avLst/>
          </a:prstGeom>
        </p:spPr>
      </p:pic>
      <p:pic>
        <p:nvPicPr>
          <p:cNvPr id="6" name="Picture 5" descr="Screen Shot 2015-04-23 at 18.25.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879" y="4339376"/>
            <a:ext cx="4157979" cy="2316683"/>
          </a:xfrm>
          <a:prstGeom prst="rect">
            <a:avLst/>
          </a:prstGeom>
        </p:spPr>
      </p:pic>
      <p:sp>
        <p:nvSpPr>
          <p:cNvPr id="2" name="TextBox 1"/>
          <p:cNvSpPr txBox="1"/>
          <p:nvPr/>
        </p:nvSpPr>
        <p:spPr>
          <a:xfrm>
            <a:off x="5291283" y="333908"/>
            <a:ext cx="3426487" cy="1323439"/>
          </a:xfrm>
          <a:prstGeom prst="rect">
            <a:avLst/>
          </a:prstGeom>
          <a:noFill/>
        </p:spPr>
        <p:txBody>
          <a:bodyPr wrap="square" rtlCol="0">
            <a:spAutoFit/>
          </a:bodyPr>
          <a:lstStyle/>
          <a:p>
            <a:r>
              <a:rPr lang="en-US" sz="4000" dirty="0" smtClean="0">
                <a:solidFill>
                  <a:srgbClr val="FF0000"/>
                </a:solidFill>
              </a:rPr>
              <a:t>Sending questions</a:t>
            </a:r>
            <a:endParaRPr lang="en-US" sz="4000" dirty="0">
              <a:solidFill>
                <a:srgbClr val="FF0000"/>
              </a:solidFill>
            </a:endParaRPr>
          </a:p>
        </p:txBody>
      </p:sp>
      <p:sp>
        <p:nvSpPr>
          <p:cNvPr id="7" name="TextBox 6"/>
          <p:cNvSpPr txBox="1"/>
          <p:nvPr/>
        </p:nvSpPr>
        <p:spPr>
          <a:xfrm>
            <a:off x="1015808" y="4958807"/>
            <a:ext cx="2595493" cy="1323439"/>
          </a:xfrm>
          <a:prstGeom prst="rect">
            <a:avLst/>
          </a:prstGeom>
          <a:noFill/>
        </p:spPr>
        <p:txBody>
          <a:bodyPr wrap="square" rtlCol="0">
            <a:spAutoFit/>
          </a:bodyPr>
          <a:lstStyle/>
          <a:p>
            <a:r>
              <a:rPr lang="en-US" sz="4000" dirty="0" smtClean="0">
                <a:solidFill>
                  <a:srgbClr val="FF0000"/>
                </a:solidFill>
              </a:rPr>
              <a:t>Receiving responses</a:t>
            </a:r>
            <a:endParaRPr lang="en-US" sz="4000" dirty="0">
              <a:solidFill>
                <a:srgbClr val="FF0000"/>
              </a:solidFill>
            </a:endParaRPr>
          </a:p>
        </p:txBody>
      </p:sp>
    </p:spTree>
    <p:extLst>
      <p:ext uri="{BB962C8B-B14F-4D97-AF65-F5344CB8AC3E}">
        <p14:creationId xmlns:p14="http://schemas.microsoft.com/office/powerpoint/2010/main" val="2174974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Class discussion</a:t>
            </a:r>
            <a:endParaRPr lang="en-US" dirty="0">
              <a:solidFill>
                <a:srgbClr val="FF0000"/>
              </a:solidFill>
            </a:endParaRPr>
          </a:p>
        </p:txBody>
      </p:sp>
      <p:pic>
        <p:nvPicPr>
          <p:cNvPr id="3" name="Content Placeholder 2" descr="Screen Shot 2015-04-23 at 18.19.17.png"/>
          <p:cNvPicPr>
            <a:picLocks noGrp="1" noChangeAspect="1"/>
          </p:cNvPicPr>
          <p:nvPr>
            <p:ph idx="1"/>
          </p:nvPr>
        </p:nvPicPr>
        <p:blipFill>
          <a:blip r:embed="rId2">
            <a:extLst>
              <a:ext uri="{28A0092B-C50C-407E-A947-70E740481C1C}">
                <a14:useLocalDpi xmlns:a14="http://schemas.microsoft.com/office/drawing/2010/main" val="0"/>
              </a:ext>
            </a:extLst>
          </a:blip>
          <a:srcRect t="-2522" b="-2522"/>
          <a:stretch>
            <a:fillRect/>
          </a:stretch>
        </p:blipFill>
        <p:spPr>
          <a:xfrm>
            <a:off x="595269" y="1547886"/>
            <a:ext cx="7901262" cy="4920591"/>
          </a:xfrm>
        </p:spPr>
      </p:pic>
    </p:spTree>
    <p:extLst>
      <p:ext uri="{BB962C8B-B14F-4D97-AF65-F5344CB8AC3E}">
        <p14:creationId xmlns:p14="http://schemas.microsoft.com/office/powerpoint/2010/main" val="333419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accent1">
                    <a:lumMod val="75000"/>
                  </a:schemeClr>
                </a:solidFill>
              </a:rPr>
              <a:t>Formative assessment areas</a:t>
            </a:r>
            <a:endParaRPr lang="en-US" b="1" dirty="0">
              <a:solidFill>
                <a:schemeClr val="accent1">
                  <a:lumMod val="75000"/>
                </a:schemeClr>
              </a:solidFill>
            </a:endParaRPr>
          </a:p>
        </p:txBody>
      </p:sp>
      <p:sp>
        <p:nvSpPr>
          <p:cNvPr id="3" name="Content Placeholder 2"/>
          <p:cNvSpPr>
            <a:spLocks noGrp="1"/>
          </p:cNvSpPr>
          <p:nvPr>
            <p:ph idx="1"/>
          </p:nvPr>
        </p:nvSpPr>
        <p:spPr/>
        <p:txBody>
          <a:bodyPr/>
          <a:lstStyle/>
          <a:p>
            <a:pPr marL="0" indent="0">
              <a:buNone/>
            </a:pPr>
            <a:r>
              <a:rPr lang="en-US" dirty="0"/>
              <a:t>What is the impact </a:t>
            </a:r>
            <a:r>
              <a:rPr lang="en-US" dirty="0" smtClean="0"/>
              <a:t>from using the technology when:</a:t>
            </a:r>
            <a:endParaRPr lang="en-US" dirty="0"/>
          </a:p>
          <a:p>
            <a:pPr>
              <a:buFont typeface="Arial"/>
              <a:buChar char="•"/>
            </a:pPr>
            <a:r>
              <a:rPr lang="en-US" dirty="0"/>
              <a:t>Building on </a:t>
            </a:r>
            <a:r>
              <a:rPr lang="en-US" dirty="0" smtClean="0"/>
              <a:t>students’ </a:t>
            </a:r>
            <a:r>
              <a:rPr lang="en-US" dirty="0"/>
              <a:t>prior </a:t>
            </a:r>
            <a:r>
              <a:rPr lang="en-US" dirty="0" smtClean="0"/>
              <a:t>knowledge;</a:t>
            </a:r>
            <a:endParaRPr lang="en-US" dirty="0"/>
          </a:p>
          <a:p>
            <a:pPr>
              <a:buFont typeface="Arial"/>
              <a:buChar char="•"/>
            </a:pPr>
            <a:r>
              <a:rPr lang="en-US" dirty="0"/>
              <a:t>Identifying and responding to students’ conceptual </a:t>
            </a:r>
            <a:r>
              <a:rPr lang="en-US" dirty="0" smtClean="0"/>
              <a:t>difficulties;</a:t>
            </a:r>
            <a:endParaRPr lang="en-US" dirty="0"/>
          </a:p>
          <a:p>
            <a:pPr>
              <a:buFont typeface="Arial"/>
              <a:buChar char="•"/>
            </a:pPr>
            <a:r>
              <a:rPr lang="en-US" dirty="0"/>
              <a:t>Using </a:t>
            </a:r>
            <a:r>
              <a:rPr lang="en-US" dirty="0" smtClean="0"/>
              <a:t>questioning; </a:t>
            </a:r>
            <a:endParaRPr lang="en-US" dirty="0"/>
          </a:p>
          <a:p>
            <a:pPr>
              <a:buFont typeface="Arial"/>
              <a:buChar char="•"/>
            </a:pPr>
            <a:r>
              <a:rPr lang="en-US" dirty="0"/>
              <a:t>Increasing student </a:t>
            </a:r>
            <a:r>
              <a:rPr lang="en-US" dirty="0" smtClean="0"/>
              <a:t>collaboration;</a:t>
            </a:r>
            <a:endParaRPr lang="en-US" dirty="0"/>
          </a:p>
          <a:p>
            <a:pPr>
              <a:buFont typeface="Arial"/>
              <a:buChar char="•"/>
            </a:pPr>
            <a:r>
              <a:rPr lang="en-US" dirty="0" smtClean="0"/>
              <a:t>Enabling students to become assessors?</a:t>
            </a:r>
            <a:endParaRPr lang="en-US" dirty="0"/>
          </a:p>
          <a:p>
            <a:endParaRPr lang="en-US" dirty="0"/>
          </a:p>
        </p:txBody>
      </p:sp>
    </p:spTree>
    <p:extLst>
      <p:ext uri="{BB962C8B-B14F-4D97-AF65-F5344CB8AC3E}">
        <p14:creationId xmlns:p14="http://schemas.microsoft.com/office/powerpoint/2010/main" val="619115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44"/>
            <a:ext cx="8229600" cy="1143000"/>
          </a:xfrm>
        </p:spPr>
        <p:txBody>
          <a:bodyPr>
            <a:normAutofit fontScale="90000"/>
          </a:bodyPr>
          <a:lstStyle/>
          <a:p>
            <a:r>
              <a:rPr lang="en-US" b="1" dirty="0" smtClean="0">
                <a:solidFill>
                  <a:schemeClr val="accent1">
                    <a:lumMod val="75000"/>
                  </a:schemeClr>
                </a:solidFill>
              </a:rPr>
              <a:t>Examples of uses of technology in formative assessment processes</a:t>
            </a:r>
            <a:endParaRPr lang="en-US" b="1" dirty="0">
              <a:solidFill>
                <a:schemeClr val="accent1">
                  <a:lumMod val="75000"/>
                </a:schemeClr>
              </a:solidFill>
            </a:endParaRPr>
          </a:p>
        </p:txBody>
      </p:sp>
      <p:sp>
        <p:nvSpPr>
          <p:cNvPr id="3" name="Content Placeholder 2"/>
          <p:cNvSpPr>
            <a:spLocks noGrp="1"/>
          </p:cNvSpPr>
          <p:nvPr>
            <p:ph idx="1"/>
          </p:nvPr>
        </p:nvSpPr>
        <p:spPr>
          <a:xfrm>
            <a:off x="457200" y="1623472"/>
            <a:ext cx="8392472" cy="5044350"/>
          </a:xfrm>
        </p:spPr>
        <p:txBody>
          <a:bodyPr>
            <a:normAutofit fontScale="70000" lnSpcReduction="20000"/>
          </a:bodyPr>
          <a:lstStyle/>
          <a:p>
            <a:pPr marL="0" indent="0">
              <a:buNone/>
            </a:pPr>
            <a:r>
              <a:rPr lang="en-US" dirty="0"/>
              <a:t>Building on </a:t>
            </a:r>
            <a:r>
              <a:rPr lang="en-US" dirty="0" smtClean="0"/>
              <a:t>students’ </a:t>
            </a:r>
            <a:r>
              <a:rPr lang="en-US" dirty="0"/>
              <a:t>prior </a:t>
            </a:r>
            <a:r>
              <a:rPr lang="en-US" dirty="0" smtClean="0"/>
              <a:t>knowledge:</a:t>
            </a:r>
          </a:p>
          <a:p>
            <a:pPr marL="0" indent="0">
              <a:buNone/>
            </a:pPr>
            <a:r>
              <a:rPr lang="en-US" dirty="0" smtClean="0">
                <a:solidFill>
                  <a:schemeClr val="tx2"/>
                </a:solidFill>
              </a:rPr>
              <a:t>	Pre-lesson diagnostic assessment and class overviews are used in 	lesson planning.</a:t>
            </a:r>
            <a:endParaRPr lang="en-US" dirty="0">
              <a:solidFill>
                <a:schemeClr val="tx2"/>
              </a:solidFill>
            </a:endParaRPr>
          </a:p>
          <a:p>
            <a:pPr marL="0" indent="0">
              <a:buNone/>
            </a:pPr>
            <a:r>
              <a:rPr lang="en-US" dirty="0"/>
              <a:t>Identifying and responding to students’ conceptual </a:t>
            </a:r>
            <a:r>
              <a:rPr lang="en-US" dirty="0" smtClean="0"/>
              <a:t>difficulties:</a:t>
            </a:r>
          </a:p>
          <a:p>
            <a:pPr marL="0" indent="0">
              <a:buNone/>
            </a:pPr>
            <a:r>
              <a:rPr lang="en-US" dirty="0" smtClean="0">
                <a:solidFill>
                  <a:schemeClr val="tx2"/>
                </a:solidFill>
              </a:rPr>
              <a:t>	Sample student work is selected and displayed to expose 	misconceptions.</a:t>
            </a:r>
            <a:endParaRPr lang="en-US" dirty="0">
              <a:solidFill>
                <a:schemeClr val="tx2"/>
              </a:solidFill>
            </a:endParaRPr>
          </a:p>
          <a:p>
            <a:pPr marL="0" indent="0">
              <a:buNone/>
            </a:pPr>
            <a:r>
              <a:rPr lang="en-US" dirty="0"/>
              <a:t>Using </a:t>
            </a:r>
            <a:r>
              <a:rPr lang="en-US" dirty="0" smtClean="0"/>
              <a:t>questioning:</a:t>
            </a:r>
          </a:p>
          <a:p>
            <a:pPr marL="0" indent="0">
              <a:buNone/>
            </a:pPr>
            <a:r>
              <a:rPr lang="en-US" dirty="0" smtClean="0">
                <a:solidFill>
                  <a:schemeClr val="tx2"/>
                </a:solidFill>
              </a:rPr>
              <a:t>	Student work is displayed and students are questioned about their 	methods.</a:t>
            </a:r>
          </a:p>
          <a:p>
            <a:pPr marL="0" indent="0">
              <a:buNone/>
            </a:pPr>
            <a:r>
              <a:rPr lang="en-US" dirty="0" smtClean="0"/>
              <a:t>Increasing </a:t>
            </a:r>
            <a:r>
              <a:rPr lang="en-US" dirty="0"/>
              <a:t>student </a:t>
            </a:r>
            <a:r>
              <a:rPr lang="en-US" dirty="0" smtClean="0"/>
              <a:t>collaboration:</a:t>
            </a:r>
          </a:p>
          <a:p>
            <a:pPr marL="0" indent="0">
              <a:buNone/>
            </a:pPr>
            <a:r>
              <a:rPr lang="en-US" dirty="0" smtClean="0">
                <a:solidFill>
                  <a:schemeClr val="tx2"/>
                </a:solidFill>
              </a:rPr>
              <a:t>	Students compare and discuss their work even when working on 	individual iPads.</a:t>
            </a:r>
            <a:endParaRPr lang="en-US" dirty="0">
              <a:solidFill>
                <a:schemeClr val="tx2"/>
              </a:solidFill>
            </a:endParaRPr>
          </a:p>
          <a:p>
            <a:pPr marL="0" indent="0">
              <a:buNone/>
            </a:pPr>
            <a:r>
              <a:rPr lang="en-US" dirty="0"/>
              <a:t>Enabling students to become </a:t>
            </a:r>
            <a:r>
              <a:rPr lang="en-US" dirty="0" smtClean="0"/>
              <a:t>assessors:</a:t>
            </a:r>
          </a:p>
          <a:p>
            <a:pPr marL="0" indent="0">
              <a:buNone/>
            </a:pPr>
            <a:r>
              <a:rPr lang="en-US" dirty="0" smtClean="0">
                <a:solidFill>
                  <a:schemeClr val="tx2"/>
                </a:solidFill>
              </a:rPr>
              <a:t>	Peer assessment takes place during class discussion and 	collaborative work.</a:t>
            </a:r>
            <a:endParaRPr lang="en-US" dirty="0">
              <a:solidFill>
                <a:schemeClr val="tx2"/>
              </a:solidFill>
            </a:endParaRPr>
          </a:p>
        </p:txBody>
      </p:sp>
    </p:spTree>
    <p:extLst>
      <p:ext uri="{BB962C8B-B14F-4D97-AF65-F5344CB8AC3E}">
        <p14:creationId xmlns:p14="http://schemas.microsoft.com/office/powerpoint/2010/main" val="2410937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478"/>
            <a:ext cx="8229600" cy="805218"/>
          </a:xfrm>
        </p:spPr>
        <p:txBody>
          <a:bodyPr/>
          <a:lstStyle/>
          <a:p>
            <a:r>
              <a:rPr lang="en-US" smtClean="0"/>
              <a:t>Before a </a:t>
            </a:r>
            <a:r>
              <a:rPr lang="en-US" dirty="0" smtClean="0"/>
              <a:t>lesson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5870214"/>
              </p:ext>
            </p:extLst>
          </p:nvPr>
        </p:nvGraphicFramePr>
        <p:xfrm>
          <a:off x="0" y="1056904"/>
          <a:ext cx="9144000" cy="5801096"/>
        </p:xfrm>
        <a:graphic>
          <a:graphicData uri="http://schemas.openxmlformats.org/drawingml/2006/table">
            <a:tbl>
              <a:tblPr firstRow="1" firstCol="1" bandRow="1">
                <a:tableStyleId>{5C22544A-7EE6-4342-B048-85BDC9FD1C3A}</a:tableStyleId>
              </a:tblPr>
              <a:tblGrid>
                <a:gridCol w="1926984"/>
                <a:gridCol w="1721379"/>
                <a:gridCol w="1570182"/>
                <a:gridCol w="1636156"/>
                <a:gridCol w="2289299"/>
              </a:tblGrid>
              <a:tr h="849124">
                <a:tc>
                  <a:txBody>
                    <a:bodyPr/>
                    <a:lstStyle/>
                    <a:p>
                      <a:pPr marL="0" marR="0" algn="ctr">
                        <a:spcBef>
                          <a:spcPts val="0"/>
                        </a:spcBef>
                        <a:spcAft>
                          <a:spcPts val="0"/>
                        </a:spcAft>
                      </a:pPr>
                      <a:r>
                        <a:rPr lang="en-US" sz="1600" dirty="0" smtClean="0">
                          <a:effectLst/>
                        </a:rPr>
                        <a:t>Summary of use</a:t>
                      </a:r>
                      <a:endParaRPr lang="en-US" sz="1600" dirty="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a:effectLst/>
                        </a:rPr>
                        <a:t>Examples of apps, systems.</a:t>
                      </a:r>
                      <a:endParaRPr lang="en-US" sz="160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dirty="0">
                          <a:effectLst/>
                        </a:rPr>
                        <a:t>Process</a:t>
                      </a:r>
                      <a:endParaRPr lang="en-US" sz="1600" dirty="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a:effectLst/>
                        </a:rPr>
                        <a:t>Assessment and response</a:t>
                      </a:r>
                      <a:endParaRPr lang="en-US" sz="160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dirty="0">
                          <a:effectLst/>
                        </a:rPr>
                        <a:t>Comparison to paper-based process</a:t>
                      </a:r>
                      <a:endParaRPr lang="en-US" sz="1600" dirty="0">
                        <a:effectLst/>
                        <a:latin typeface="Cambria" charset="0"/>
                        <a:ea typeface="ＭＳ 明朝" charset="-128"/>
                        <a:cs typeface="Times New Roman" charset="0"/>
                      </a:endParaRPr>
                    </a:p>
                  </a:txBody>
                  <a:tcPr marL="63608" marR="63608" marT="0" marB="0"/>
                </a:tc>
              </a:tr>
              <a:tr h="4951972">
                <a:tc>
                  <a:txBody>
                    <a:bodyPr/>
                    <a:lstStyle/>
                    <a:p>
                      <a:pPr marL="0" marR="0">
                        <a:spcBef>
                          <a:spcPts val="0"/>
                        </a:spcBef>
                        <a:spcAft>
                          <a:spcPts val="0"/>
                        </a:spcAft>
                      </a:pPr>
                      <a:r>
                        <a:rPr lang="en-US" sz="1600" dirty="0" smtClean="0">
                          <a:effectLst/>
                        </a:rPr>
                        <a:t>Closed </a:t>
                      </a:r>
                      <a:r>
                        <a:rPr lang="en-US" sz="1600" dirty="0">
                          <a:effectLst/>
                        </a:rPr>
                        <a:t>response questions are sent to students to complete and return to the teacher. </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These may or may not be processed into summaries by the system.</a:t>
                      </a:r>
                      <a:endParaRPr lang="en-US" sz="1600" dirty="0">
                        <a:effectLst/>
                        <a:latin typeface="Cambria" charset="0"/>
                        <a:ea typeface="ＭＳ 明朝" charset="-128"/>
                        <a:cs typeface="Times New Roman" charset="0"/>
                      </a:endParaRPr>
                    </a:p>
                  </a:txBody>
                  <a:tcPr marL="63608" marR="63608" marT="0" marB="0"/>
                </a:tc>
                <a:tc>
                  <a:txBody>
                    <a:bodyPr/>
                    <a:lstStyle/>
                    <a:p>
                      <a:pPr marL="0" marR="0">
                        <a:spcBef>
                          <a:spcPts val="0"/>
                        </a:spcBef>
                        <a:spcAft>
                          <a:spcPts val="0"/>
                        </a:spcAft>
                      </a:pPr>
                      <a:r>
                        <a:rPr lang="en-US" sz="1600" dirty="0">
                          <a:effectLst/>
                        </a:rPr>
                        <a:t>For communication:</a:t>
                      </a:r>
                    </a:p>
                    <a:p>
                      <a:pPr marL="0" marR="0">
                        <a:spcBef>
                          <a:spcPts val="0"/>
                        </a:spcBef>
                        <a:spcAft>
                          <a:spcPts val="0"/>
                        </a:spcAft>
                      </a:pPr>
                      <a:r>
                        <a:rPr lang="en-US" sz="1600" u="sng" dirty="0">
                          <a:effectLst/>
                          <a:hlinkClick r:id="rId2"/>
                        </a:rPr>
                        <a:t>Nearpod</a:t>
                      </a:r>
                      <a:endParaRPr lang="en-US" sz="1600" dirty="0">
                        <a:effectLst/>
                      </a:endParaRPr>
                    </a:p>
                    <a:p>
                      <a:pPr marL="0" marR="0">
                        <a:spcBef>
                          <a:spcPts val="0"/>
                        </a:spcBef>
                        <a:spcAft>
                          <a:spcPts val="0"/>
                        </a:spcAft>
                      </a:pPr>
                      <a:r>
                        <a:rPr lang="en-US" sz="1600" u="sng" dirty="0">
                          <a:effectLst/>
                          <a:hlinkClick r:id="rId3"/>
                        </a:rPr>
                        <a:t>Showbie</a:t>
                      </a:r>
                      <a:endParaRPr lang="en-US" sz="1600" dirty="0">
                        <a:effectLst/>
                      </a:endParaRPr>
                    </a:p>
                    <a:p>
                      <a:pPr marL="0" marR="0">
                        <a:spcBef>
                          <a:spcPts val="0"/>
                        </a:spcBef>
                        <a:spcAft>
                          <a:spcPts val="0"/>
                        </a:spcAft>
                      </a:pPr>
                      <a:r>
                        <a:rPr lang="en-US" sz="1600" dirty="0">
                          <a:effectLst/>
                        </a:rPr>
                        <a:t> </a:t>
                      </a:r>
                    </a:p>
                    <a:p>
                      <a:pPr marL="0" marR="0">
                        <a:spcBef>
                          <a:spcPts val="0"/>
                        </a:spcBef>
                        <a:spcAft>
                          <a:spcPts val="0"/>
                        </a:spcAft>
                      </a:pPr>
                      <a:r>
                        <a:rPr lang="en-US" sz="1600" dirty="0">
                          <a:effectLst/>
                        </a:rPr>
                        <a:t>+ for question design:</a:t>
                      </a:r>
                    </a:p>
                    <a:p>
                      <a:pPr marL="0" marR="0">
                        <a:spcBef>
                          <a:spcPts val="0"/>
                        </a:spcBef>
                        <a:spcAft>
                          <a:spcPts val="0"/>
                        </a:spcAft>
                      </a:pPr>
                      <a:r>
                        <a:rPr lang="en-US" sz="1600" u="sng" dirty="0">
                          <a:effectLst/>
                          <a:hlinkClick r:id="rId4"/>
                        </a:rPr>
                        <a:t>Socrative</a:t>
                      </a:r>
                      <a:endParaRPr lang="en-US" sz="1600" dirty="0">
                        <a:effectLst/>
                      </a:endParaRPr>
                    </a:p>
                    <a:p>
                      <a:pPr marL="0" marR="0">
                        <a:spcBef>
                          <a:spcPts val="0"/>
                        </a:spcBef>
                        <a:spcAft>
                          <a:spcPts val="0"/>
                        </a:spcAft>
                      </a:pPr>
                      <a:r>
                        <a:rPr lang="en-US" sz="1600" u="sng" dirty="0">
                          <a:effectLst/>
                          <a:hlinkClick r:id="rId5"/>
                        </a:rPr>
                        <a:t>Mathspace</a:t>
                      </a:r>
                      <a:endParaRPr lang="en-US" sz="1600" dirty="0">
                        <a:effectLst/>
                        <a:latin typeface="Cambria" charset="0"/>
                        <a:ea typeface="ＭＳ 明朝" charset="-128"/>
                        <a:cs typeface="Times New Roman" charset="0"/>
                      </a:endParaRPr>
                    </a:p>
                  </a:txBody>
                  <a:tcPr marL="63608" marR="63608" marT="0" marB="0"/>
                </a:tc>
                <a:tc>
                  <a:txBody>
                    <a:bodyPr/>
                    <a:lstStyle/>
                    <a:p>
                      <a:pPr marL="0" marR="0">
                        <a:spcBef>
                          <a:spcPts val="0"/>
                        </a:spcBef>
                        <a:spcAft>
                          <a:spcPts val="0"/>
                        </a:spcAft>
                      </a:pPr>
                      <a:r>
                        <a:rPr lang="en-US" sz="1600" dirty="0">
                          <a:effectLst/>
                        </a:rPr>
                        <a:t>Teacher gains an overview of students’ facility with the content prior to lesson.</a:t>
                      </a:r>
                      <a:endParaRPr lang="en-US" sz="1600" dirty="0">
                        <a:effectLst/>
                        <a:latin typeface="Cambria" charset="0"/>
                        <a:ea typeface="ＭＳ 明朝" charset="-128"/>
                        <a:cs typeface="Times New Roman" charset="0"/>
                      </a:endParaRPr>
                    </a:p>
                  </a:txBody>
                  <a:tcPr marL="63608" marR="63608" marT="0" marB="0"/>
                </a:tc>
                <a:tc>
                  <a:txBody>
                    <a:bodyPr/>
                    <a:lstStyle/>
                    <a:p>
                      <a:pPr marL="0" marR="0">
                        <a:spcBef>
                          <a:spcPts val="0"/>
                        </a:spcBef>
                        <a:spcAft>
                          <a:spcPts val="0"/>
                        </a:spcAft>
                      </a:pPr>
                      <a:r>
                        <a:rPr lang="en-US" sz="1600" dirty="0" smtClean="0">
                          <a:effectLst/>
                        </a:rPr>
                        <a:t>Teacher </a:t>
                      </a:r>
                      <a:r>
                        <a:rPr lang="en-US" sz="1600" dirty="0">
                          <a:effectLst/>
                        </a:rPr>
                        <a:t>gains some information on student understanding to use in planning the lesson.</a:t>
                      </a:r>
                    </a:p>
                    <a:p>
                      <a:pPr marL="0" marR="0">
                        <a:spcBef>
                          <a:spcPts val="0"/>
                        </a:spcBef>
                        <a:spcAft>
                          <a:spcPts val="0"/>
                        </a:spcAft>
                      </a:pPr>
                      <a:r>
                        <a:rPr lang="en-US" sz="1600" dirty="0">
                          <a:effectLst/>
                        </a:rPr>
                        <a:t> </a:t>
                      </a:r>
                    </a:p>
                    <a:p>
                      <a:pPr marL="0" marR="0">
                        <a:spcBef>
                          <a:spcPts val="0"/>
                        </a:spcBef>
                        <a:spcAft>
                          <a:spcPts val="0"/>
                        </a:spcAft>
                      </a:pPr>
                      <a:r>
                        <a:rPr lang="en-US" sz="1600" dirty="0">
                          <a:effectLst/>
                        </a:rPr>
                        <a:t>Teacher may group students according to </a:t>
                      </a:r>
                      <a:r>
                        <a:rPr lang="en-US" sz="1600" dirty="0" smtClean="0">
                          <a:effectLst/>
                        </a:rPr>
                        <a:t>results,</a:t>
                      </a:r>
                      <a:r>
                        <a:rPr lang="en-US" sz="1600" baseline="0" dirty="0" smtClean="0">
                          <a:effectLst/>
                        </a:rPr>
                        <a:t> </a:t>
                      </a:r>
                      <a:r>
                        <a:rPr lang="en-US" sz="1600" dirty="0" smtClean="0">
                          <a:effectLst/>
                        </a:rPr>
                        <a:t>for </a:t>
                      </a:r>
                      <a:r>
                        <a:rPr lang="en-US" sz="1600" dirty="0">
                          <a:effectLst/>
                        </a:rPr>
                        <a:t>example, so that one can help another. </a:t>
                      </a:r>
                      <a:endParaRPr lang="en-US" sz="1600" dirty="0">
                        <a:effectLst/>
                        <a:latin typeface="Cambria" charset="0"/>
                        <a:ea typeface="ＭＳ 明朝" charset="-128"/>
                        <a:cs typeface="Times New Roman" charset="0"/>
                      </a:endParaRPr>
                    </a:p>
                  </a:txBody>
                  <a:tcPr marL="63608" marR="63608" marT="0" marB="0"/>
                </a:tc>
                <a:tc>
                  <a:txBody>
                    <a:bodyPr/>
                    <a:lstStyle/>
                    <a:p>
                      <a:pPr marL="0" marR="0">
                        <a:spcBef>
                          <a:spcPts val="0"/>
                        </a:spcBef>
                        <a:spcAft>
                          <a:spcPts val="0"/>
                        </a:spcAft>
                      </a:pPr>
                      <a:r>
                        <a:rPr lang="en-US" sz="1600" b="1" dirty="0">
                          <a:effectLst/>
                        </a:rPr>
                        <a:t>Advantages: </a:t>
                      </a:r>
                    </a:p>
                    <a:p>
                      <a:pPr marL="0" marR="0">
                        <a:spcBef>
                          <a:spcPts val="0"/>
                        </a:spcBef>
                        <a:spcAft>
                          <a:spcPts val="0"/>
                        </a:spcAft>
                      </a:pPr>
                      <a:r>
                        <a:rPr lang="en-US" sz="1600" dirty="0">
                          <a:effectLst/>
                        </a:rPr>
                        <a:t>Replacement with benefit of easy access for the teacher. Summary information has benefit of the speed at which this is available to the teacher and time saved for teacher.</a:t>
                      </a:r>
                    </a:p>
                    <a:p>
                      <a:pPr marL="0" marR="0">
                        <a:spcBef>
                          <a:spcPts val="0"/>
                        </a:spcBef>
                        <a:spcAft>
                          <a:spcPts val="0"/>
                        </a:spcAft>
                      </a:pPr>
                      <a:r>
                        <a:rPr lang="en-US" sz="1600" dirty="0">
                          <a:effectLst/>
                        </a:rPr>
                        <a:t> </a:t>
                      </a:r>
                    </a:p>
                    <a:p>
                      <a:pPr marL="0" marR="0">
                        <a:spcBef>
                          <a:spcPts val="0"/>
                        </a:spcBef>
                        <a:spcAft>
                          <a:spcPts val="0"/>
                        </a:spcAft>
                      </a:pPr>
                      <a:r>
                        <a:rPr lang="en-US" sz="1600" b="1" dirty="0">
                          <a:effectLst/>
                        </a:rPr>
                        <a:t>Drawbacks:</a:t>
                      </a:r>
                    </a:p>
                    <a:p>
                      <a:pPr marL="0" marR="0">
                        <a:spcBef>
                          <a:spcPts val="0"/>
                        </a:spcBef>
                        <a:spcAft>
                          <a:spcPts val="0"/>
                        </a:spcAft>
                      </a:pPr>
                      <a:r>
                        <a:rPr lang="en-US" sz="1600" dirty="0">
                          <a:effectLst/>
                        </a:rPr>
                        <a:t>Limited number of question formats available on some software. </a:t>
                      </a:r>
                    </a:p>
                    <a:p>
                      <a:pPr marL="0" marR="0">
                        <a:spcBef>
                          <a:spcPts val="0"/>
                        </a:spcBef>
                        <a:spcAft>
                          <a:spcPts val="0"/>
                        </a:spcAft>
                      </a:pPr>
                      <a:r>
                        <a:rPr lang="en-US" sz="1600" dirty="0">
                          <a:effectLst/>
                        </a:rPr>
                        <a:t> </a:t>
                      </a:r>
                      <a:endParaRPr lang="en-US" sz="1600" dirty="0">
                        <a:effectLst/>
                        <a:latin typeface="Cambria" charset="0"/>
                        <a:ea typeface="ＭＳ 明朝" charset="-128"/>
                        <a:cs typeface="Times New Roman" charset="0"/>
                      </a:endParaRPr>
                    </a:p>
                  </a:txBody>
                  <a:tcPr marL="63608" marR="63608" marT="0" marB="0"/>
                </a:tc>
              </a:tr>
            </a:tbl>
          </a:graphicData>
        </a:graphic>
      </p:graphicFrame>
    </p:spTree>
    <p:extLst>
      <p:ext uri="{BB962C8B-B14F-4D97-AF65-F5344CB8AC3E}">
        <p14:creationId xmlns:p14="http://schemas.microsoft.com/office/powerpoint/2010/main" val="834246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6561"/>
          </a:xfrm>
        </p:spPr>
        <p:txBody>
          <a:bodyPr>
            <a:normAutofit/>
          </a:bodyPr>
          <a:lstStyle/>
          <a:p>
            <a:r>
              <a:rPr lang="en-US" sz="3600" dirty="0" smtClean="0"/>
              <a:t>Within a lesson (summary data)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0224913"/>
              </p:ext>
            </p:extLst>
          </p:nvPr>
        </p:nvGraphicFramePr>
        <p:xfrm>
          <a:off x="1" y="902526"/>
          <a:ext cx="9143998" cy="5955474"/>
        </p:xfrm>
        <a:graphic>
          <a:graphicData uri="http://schemas.openxmlformats.org/drawingml/2006/table">
            <a:tbl>
              <a:tblPr firstRow="1" firstCol="1" bandRow="1">
                <a:tableStyleId>{5C22544A-7EE6-4342-B048-85BDC9FD1C3A}</a:tableStyleId>
              </a:tblPr>
              <a:tblGrid>
                <a:gridCol w="1926984"/>
                <a:gridCol w="1721379"/>
                <a:gridCol w="1451428"/>
                <a:gridCol w="1754908"/>
                <a:gridCol w="2289299"/>
              </a:tblGrid>
              <a:tr h="714861">
                <a:tc>
                  <a:txBody>
                    <a:bodyPr/>
                    <a:lstStyle/>
                    <a:p>
                      <a:pPr marL="0" marR="0" algn="ctr">
                        <a:spcBef>
                          <a:spcPts val="0"/>
                        </a:spcBef>
                        <a:spcAft>
                          <a:spcPts val="0"/>
                        </a:spcAft>
                      </a:pPr>
                      <a:r>
                        <a:rPr lang="en-US" sz="1600" dirty="0" smtClean="0">
                          <a:effectLst/>
                        </a:rPr>
                        <a:t>Summary of use</a:t>
                      </a:r>
                      <a:endParaRPr lang="en-US" sz="1600" dirty="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dirty="0">
                          <a:effectLst/>
                        </a:rPr>
                        <a:t>Examples of apps, systems.</a:t>
                      </a:r>
                      <a:endParaRPr lang="en-US" sz="1600" dirty="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dirty="0">
                          <a:effectLst/>
                        </a:rPr>
                        <a:t>Process</a:t>
                      </a:r>
                      <a:endParaRPr lang="en-US" sz="1600" dirty="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a:effectLst/>
                        </a:rPr>
                        <a:t>Assessment and response</a:t>
                      </a:r>
                      <a:endParaRPr lang="en-US" sz="160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dirty="0">
                          <a:effectLst/>
                        </a:rPr>
                        <a:t>Comparison to paper-based process</a:t>
                      </a:r>
                      <a:endParaRPr lang="en-US" sz="1600" dirty="0">
                        <a:effectLst/>
                        <a:latin typeface="Cambria" charset="0"/>
                        <a:ea typeface="ＭＳ 明朝" charset="-128"/>
                        <a:cs typeface="Times New Roman" charset="0"/>
                      </a:endParaRPr>
                    </a:p>
                  </a:txBody>
                  <a:tcPr marL="63608" marR="63608" marT="0" marB="0"/>
                </a:tc>
              </a:tr>
              <a:tr h="5240613">
                <a:tc>
                  <a:txBody>
                    <a:bodyPr/>
                    <a:lstStyle/>
                    <a:p>
                      <a:pPr marL="0" marR="0">
                        <a:spcBef>
                          <a:spcPts val="0"/>
                        </a:spcBef>
                        <a:spcAft>
                          <a:spcPts val="0"/>
                        </a:spcAft>
                      </a:pPr>
                      <a:r>
                        <a:rPr lang="en-US" sz="1600" b="1" dirty="0" smtClean="0">
                          <a:solidFill>
                            <a:srgbClr val="FFFFFF"/>
                          </a:solidFill>
                          <a:effectLst/>
                          <a:latin typeface="Calibri" charset="0"/>
                          <a:ea typeface="ＭＳ 明朝" charset="-128"/>
                          <a:cs typeface="Times New Roman" charset="0"/>
                        </a:rPr>
                        <a:t>Questions </a:t>
                      </a:r>
                      <a:r>
                        <a:rPr lang="en-US" sz="1600" b="1" dirty="0">
                          <a:solidFill>
                            <a:srgbClr val="FFFFFF"/>
                          </a:solidFill>
                          <a:effectLst/>
                          <a:latin typeface="Calibri" charset="0"/>
                          <a:ea typeface="ＭＳ 明朝" charset="-128"/>
                          <a:cs typeface="Times New Roman" charset="0"/>
                        </a:rPr>
                        <a:t>are sent to students electronically </a:t>
                      </a:r>
                      <a:r>
                        <a:rPr lang="en-US" sz="1600" b="1" i="1" dirty="0">
                          <a:solidFill>
                            <a:srgbClr val="FFFFFF"/>
                          </a:solidFill>
                          <a:effectLst/>
                          <a:latin typeface="Calibri" charset="0"/>
                          <a:ea typeface="ＭＳ 明朝" charset="-128"/>
                          <a:cs typeface="Times New Roman" charset="0"/>
                        </a:rPr>
                        <a:t>during the lesson</a:t>
                      </a:r>
                      <a:r>
                        <a:rPr lang="en-US" sz="1600" b="1" dirty="0">
                          <a:solidFill>
                            <a:srgbClr val="FFFFFF"/>
                          </a:solidFill>
                          <a:effectLst/>
                          <a:latin typeface="Calibri" charset="0"/>
                          <a:ea typeface="ＭＳ 明朝" charset="-128"/>
                          <a:cs typeface="Times New Roman" charset="0"/>
                        </a:rPr>
                        <a:t> </a:t>
                      </a:r>
                      <a:r>
                        <a:rPr lang="en-US" sz="1600" b="1" dirty="0" smtClean="0">
                          <a:solidFill>
                            <a:srgbClr val="FFFFFF"/>
                          </a:solidFill>
                          <a:effectLst/>
                          <a:latin typeface="Calibri" charset="0"/>
                          <a:ea typeface="ＭＳ 明朝" charset="-128"/>
                          <a:cs typeface="Times New Roman" charset="0"/>
                        </a:rPr>
                        <a:t>and responses returned </a:t>
                      </a:r>
                      <a:r>
                        <a:rPr lang="en-US" sz="1600" b="1" dirty="0">
                          <a:solidFill>
                            <a:srgbClr val="FFFFFF"/>
                          </a:solidFill>
                          <a:effectLst/>
                          <a:latin typeface="Calibri" charset="0"/>
                          <a:ea typeface="ＭＳ 明朝" charset="-128"/>
                          <a:cs typeface="Times New Roman" charset="0"/>
                        </a:rPr>
                        <a:t>to teacher. </a:t>
                      </a:r>
                      <a:endParaRPr lang="en-US" sz="1600" b="1" dirty="0" smtClean="0">
                        <a:solidFill>
                          <a:srgbClr val="FFFFFF"/>
                        </a:solidFill>
                        <a:effectLst/>
                        <a:latin typeface="Calibri" charset="0"/>
                        <a:ea typeface="ＭＳ 明朝" charset="-128"/>
                        <a:cs typeface="Times New Roman" charset="0"/>
                      </a:endParaRPr>
                    </a:p>
                    <a:p>
                      <a:pPr marL="0" marR="0">
                        <a:spcBef>
                          <a:spcPts val="0"/>
                        </a:spcBef>
                        <a:spcAft>
                          <a:spcPts val="0"/>
                        </a:spcAft>
                      </a:pPr>
                      <a:endParaRPr lang="en-US" sz="1600" b="1" dirty="0" smtClean="0">
                        <a:solidFill>
                          <a:srgbClr val="FFFFFF"/>
                        </a:solidFill>
                        <a:effectLst/>
                        <a:latin typeface="Calibri" charset="0"/>
                        <a:ea typeface="ＭＳ 明朝" charset="-128"/>
                        <a:cs typeface="Times New Roman" charset="0"/>
                      </a:endParaRPr>
                    </a:p>
                    <a:p>
                      <a:pPr marL="0" marR="0">
                        <a:spcBef>
                          <a:spcPts val="0"/>
                        </a:spcBef>
                        <a:spcAft>
                          <a:spcPts val="0"/>
                        </a:spcAft>
                      </a:pPr>
                      <a:r>
                        <a:rPr lang="en-US" sz="1600" b="1" dirty="0" smtClean="0">
                          <a:solidFill>
                            <a:srgbClr val="FFFFFF"/>
                          </a:solidFill>
                          <a:effectLst/>
                          <a:latin typeface="Calibri" charset="0"/>
                          <a:ea typeface="ＭＳ 明朝" charset="-128"/>
                          <a:cs typeface="Times New Roman" charset="0"/>
                        </a:rPr>
                        <a:t>These </a:t>
                      </a:r>
                      <a:r>
                        <a:rPr lang="en-US" sz="1600" b="1" dirty="0">
                          <a:solidFill>
                            <a:srgbClr val="FFFFFF"/>
                          </a:solidFill>
                          <a:effectLst/>
                          <a:latin typeface="Calibri" charset="0"/>
                          <a:ea typeface="ＭＳ 明朝" charset="-128"/>
                          <a:cs typeface="Times New Roman" charset="0"/>
                        </a:rPr>
                        <a:t>are processed by the system into a summary form.</a:t>
                      </a:r>
                      <a:br>
                        <a:rPr lang="en-US" sz="1600" b="1" dirty="0">
                          <a:solidFill>
                            <a:srgbClr val="FFFFFF"/>
                          </a:solidFill>
                          <a:effectLst/>
                          <a:latin typeface="Calibri" charset="0"/>
                          <a:ea typeface="ＭＳ 明朝" charset="-128"/>
                          <a:cs typeface="Times New Roman" charset="0"/>
                        </a:rPr>
                      </a:b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They may or may not be displayed (e.g. as progress bars) on the IWB. </a:t>
                      </a:r>
                      <a:br>
                        <a:rPr lang="en-US" sz="1600" b="1" dirty="0">
                          <a:solidFill>
                            <a:srgbClr val="FFFFFF"/>
                          </a:solidFill>
                          <a:effectLst/>
                          <a:latin typeface="Calibri" charset="0"/>
                          <a:ea typeface="ＭＳ 明朝" charset="-128"/>
                          <a:cs typeface="Times New Roman" charset="0"/>
                        </a:rPr>
                      </a:br>
                      <a:endParaRPr lang="en-US" sz="1600" dirty="0">
                        <a:effectLst/>
                        <a:latin typeface="Cambria"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1600" b="1" u="sng" dirty="0">
                          <a:solidFill>
                            <a:srgbClr val="FFFFFF"/>
                          </a:solidFill>
                          <a:effectLst/>
                          <a:latin typeface="Calibri" charset="0"/>
                          <a:ea typeface="ＭＳ 明朝" charset="-128"/>
                          <a:cs typeface="Times New Roman" charset="0"/>
                          <a:hlinkClick r:id="rId2"/>
                        </a:rPr>
                        <a:t>Nearpod</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u="sng" dirty="0">
                          <a:solidFill>
                            <a:srgbClr val="FFFFFF"/>
                          </a:solidFill>
                          <a:effectLst/>
                          <a:latin typeface="Calibri" charset="0"/>
                          <a:ea typeface="ＭＳ 明朝" charset="-128"/>
                          <a:cs typeface="Times New Roman" charset="0"/>
                          <a:hlinkClick r:id="rId3"/>
                        </a:rPr>
                        <a:t>Showbie</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u="sng" dirty="0">
                          <a:solidFill>
                            <a:srgbClr val="FFFFFF"/>
                          </a:solidFill>
                          <a:effectLst/>
                          <a:latin typeface="Calibri" charset="0"/>
                          <a:ea typeface="ＭＳ 明朝" charset="-128"/>
                          <a:cs typeface="Times New Roman" charset="0"/>
                          <a:hlinkClick r:id="rId4"/>
                        </a:rPr>
                        <a:t>Socrative</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u="sng" dirty="0">
                          <a:solidFill>
                            <a:srgbClr val="FFFFFF"/>
                          </a:solidFill>
                          <a:effectLst/>
                          <a:latin typeface="Calibri" charset="0"/>
                          <a:ea typeface="ＭＳ 明朝" charset="-128"/>
                          <a:cs typeface="Times New Roman" charset="0"/>
                          <a:hlinkClick r:id="rId5"/>
                        </a:rPr>
                        <a:t>Mathspace</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 </a:t>
                      </a:r>
                      <a:endParaRPr lang="en-US" sz="1600" dirty="0">
                        <a:effectLst/>
                        <a:latin typeface="Cambria"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1600" b="0" dirty="0" smtClean="0">
                          <a:solidFill>
                            <a:schemeClr val="tx1"/>
                          </a:solidFill>
                          <a:effectLst/>
                          <a:latin typeface="Calibri" charset="0"/>
                          <a:ea typeface="ＭＳ 明朝" charset="-128"/>
                          <a:cs typeface="Times New Roman" charset="0"/>
                        </a:rPr>
                        <a:t>Teacher </a:t>
                      </a:r>
                      <a:r>
                        <a:rPr lang="en-US" sz="1600" b="0" dirty="0">
                          <a:solidFill>
                            <a:schemeClr val="tx1"/>
                          </a:solidFill>
                          <a:effectLst/>
                          <a:latin typeface="Calibri" charset="0"/>
                          <a:ea typeface="ＭＳ 明朝" charset="-128"/>
                          <a:cs typeface="Times New Roman" charset="0"/>
                        </a:rPr>
                        <a:t>gains overview of student responses.</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Students gain overview of student responses.</a:t>
                      </a:r>
                      <a:endParaRPr lang="en-US" sz="1600" b="0" dirty="0">
                        <a:solidFill>
                          <a:schemeClr val="tx1"/>
                        </a:solidFill>
                        <a:effectLst/>
                        <a:latin typeface="Cambria"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1600" b="0" dirty="0" smtClean="0">
                          <a:solidFill>
                            <a:schemeClr val="tx1"/>
                          </a:solidFill>
                          <a:effectLst/>
                          <a:latin typeface="Calibri" charset="0"/>
                          <a:ea typeface="ＭＳ 明朝" charset="-128"/>
                          <a:cs typeface="Times New Roman" charset="0"/>
                        </a:rPr>
                        <a:t>Teacher </a:t>
                      </a:r>
                      <a:r>
                        <a:rPr lang="en-US" sz="1600" b="0" dirty="0">
                          <a:solidFill>
                            <a:schemeClr val="tx1"/>
                          </a:solidFill>
                          <a:effectLst/>
                          <a:latin typeface="Calibri" charset="0"/>
                          <a:ea typeface="ＭＳ 明朝" charset="-128"/>
                          <a:cs typeface="Times New Roman" charset="0"/>
                        </a:rPr>
                        <a:t>gains information of the progress of the class at intervals during the lesson and can adjust the lesson plan to address common misconceptions.</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smtClean="0">
                          <a:solidFill>
                            <a:schemeClr val="tx1"/>
                          </a:solidFill>
                          <a:effectLst/>
                          <a:latin typeface="Calibri" charset="0"/>
                          <a:ea typeface="ＭＳ 明朝" charset="-128"/>
                          <a:cs typeface="Times New Roman" charset="0"/>
                        </a:rPr>
                        <a:t>If </a:t>
                      </a:r>
                      <a:r>
                        <a:rPr lang="en-US" sz="1600" b="0" dirty="0">
                          <a:solidFill>
                            <a:schemeClr val="tx1"/>
                          </a:solidFill>
                          <a:effectLst/>
                          <a:latin typeface="Calibri" charset="0"/>
                          <a:ea typeface="ＭＳ 明朝" charset="-128"/>
                          <a:cs typeface="Times New Roman" charset="0"/>
                        </a:rPr>
                        <a:t>displayed on IWB, students can evaluate their own progress compared with others in the class. </a:t>
                      </a:r>
                      <a:endParaRPr lang="en-US" sz="1600" b="0" dirty="0">
                        <a:solidFill>
                          <a:schemeClr val="tx1"/>
                        </a:solidFill>
                        <a:effectLst/>
                        <a:latin typeface="Cambria"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1600" b="1" dirty="0">
                          <a:solidFill>
                            <a:schemeClr val="tx1"/>
                          </a:solidFill>
                          <a:effectLst/>
                          <a:latin typeface="Calibri" charset="0"/>
                          <a:ea typeface="ＭＳ 明朝" charset="-128"/>
                          <a:cs typeface="Times New Roman" charset="0"/>
                        </a:rPr>
                        <a:t>Advantages:</a:t>
                      </a:r>
                      <a:endParaRPr lang="en-US" sz="1600" b="1"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Replacement with benefit of speed of obtaining data and easy access for teacher.</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1" dirty="0">
                          <a:solidFill>
                            <a:schemeClr val="tx1"/>
                          </a:solidFill>
                          <a:effectLst/>
                          <a:latin typeface="Calibri" charset="0"/>
                          <a:ea typeface="ＭＳ 明朝" charset="-128"/>
                          <a:cs typeface="Times New Roman" charset="0"/>
                        </a:rPr>
                        <a:t>Drawbacks:</a:t>
                      </a:r>
                      <a:endParaRPr lang="en-US" sz="1600" b="1"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If displayed on IWB, students can become more concerned with competition with peers than with mathematics.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txBody>
                  <a:tcPr marL="68580" marR="68580" marT="0" marB="0"/>
                </a:tc>
              </a:tr>
            </a:tbl>
          </a:graphicData>
        </a:graphic>
      </p:graphicFrame>
    </p:spTree>
    <p:extLst>
      <p:ext uri="{BB962C8B-B14F-4D97-AF65-F5344CB8AC3E}">
        <p14:creationId xmlns:p14="http://schemas.microsoft.com/office/powerpoint/2010/main" val="346791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0170"/>
          </a:xfrm>
        </p:spPr>
        <p:txBody>
          <a:bodyPr>
            <a:normAutofit/>
          </a:bodyPr>
          <a:lstStyle/>
          <a:p>
            <a:r>
              <a:rPr lang="en-US" sz="3600" dirty="0" smtClean="0"/>
              <a:t>Within a lesson (student reasoning)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5093389"/>
              </p:ext>
            </p:extLst>
          </p:nvPr>
        </p:nvGraphicFramePr>
        <p:xfrm>
          <a:off x="1" y="926274"/>
          <a:ext cx="9143998" cy="5931725"/>
        </p:xfrm>
        <a:graphic>
          <a:graphicData uri="http://schemas.openxmlformats.org/drawingml/2006/table">
            <a:tbl>
              <a:tblPr firstRow="1" firstCol="1" bandRow="1">
                <a:tableStyleId>{5C22544A-7EE6-4342-B048-85BDC9FD1C3A}</a:tableStyleId>
              </a:tblPr>
              <a:tblGrid>
                <a:gridCol w="1926984"/>
                <a:gridCol w="1184350"/>
                <a:gridCol w="1425039"/>
                <a:gridCol w="2612571"/>
                <a:gridCol w="1995054"/>
              </a:tblGrid>
              <a:tr h="741466">
                <a:tc>
                  <a:txBody>
                    <a:bodyPr/>
                    <a:lstStyle/>
                    <a:p>
                      <a:pPr marL="0" marR="0" algn="ctr">
                        <a:spcBef>
                          <a:spcPts val="0"/>
                        </a:spcBef>
                        <a:spcAft>
                          <a:spcPts val="0"/>
                        </a:spcAft>
                      </a:pPr>
                      <a:r>
                        <a:rPr lang="en-US" sz="1600" dirty="0" smtClean="0">
                          <a:effectLst/>
                        </a:rPr>
                        <a:t>Summary of use</a:t>
                      </a:r>
                      <a:endParaRPr lang="en-US" sz="1600" dirty="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dirty="0">
                          <a:effectLst/>
                        </a:rPr>
                        <a:t>Examples of apps, systems.</a:t>
                      </a:r>
                      <a:endParaRPr lang="en-US" sz="1600" dirty="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a:effectLst/>
                        </a:rPr>
                        <a:t>Process</a:t>
                      </a:r>
                      <a:endParaRPr lang="en-US" sz="160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a:effectLst/>
                        </a:rPr>
                        <a:t>Assessment and response</a:t>
                      </a:r>
                      <a:endParaRPr lang="en-US" sz="1600">
                        <a:effectLst/>
                        <a:latin typeface="Cambria" charset="0"/>
                        <a:ea typeface="ＭＳ 明朝" charset="-128"/>
                        <a:cs typeface="Times New Roman" charset="0"/>
                      </a:endParaRPr>
                    </a:p>
                  </a:txBody>
                  <a:tcPr marL="63608" marR="63608" marT="0" marB="0"/>
                </a:tc>
                <a:tc>
                  <a:txBody>
                    <a:bodyPr/>
                    <a:lstStyle/>
                    <a:p>
                      <a:pPr marL="0" marR="0" algn="ctr">
                        <a:spcBef>
                          <a:spcPts val="0"/>
                        </a:spcBef>
                        <a:spcAft>
                          <a:spcPts val="0"/>
                        </a:spcAft>
                      </a:pPr>
                      <a:r>
                        <a:rPr lang="en-US" sz="1600" dirty="0">
                          <a:effectLst/>
                        </a:rPr>
                        <a:t>Comparison to paper-based process</a:t>
                      </a:r>
                      <a:endParaRPr lang="en-US" sz="1600" dirty="0">
                        <a:effectLst/>
                        <a:latin typeface="Cambria" charset="0"/>
                        <a:ea typeface="ＭＳ 明朝" charset="-128"/>
                        <a:cs typeface="Times New Roman" charset="0"/>
                      </a:endParaRPr>
                    </a:p>
                  </a:txBody>
                  <a:tcPr marL="63608" marR="63608" marT="0" marB="0"/>
                </a:tc>
              </a:tr>
              <a:tr h="5190259">
                <a:tc>
                  <a:txBody>
                    <a:bodyPr/>
                    <a:lstStyle/>
                    <a:p>
                      <a:pPr marL="0" marR="0">
                        <a:spcBef>
                          <a:spcPts val="0"/>
                        </a:spcBef>
                        <a:spcAft>
                          <a:spcPts val="0"/>
                        </a:spcAft>
                      </a:pPr>
                      <a:r>
                        <a:rPr lang="en-US" sz="1600" b="1" dirty="0" smtClean="0">
                          <a:solidFill>
                            <a:srgbClr val="FFFFFF"/>
                          </a:solidFill>
                          <a:effectLst/>
                          <a:latin typeface="Calibri" charset="0"/>
                          <a:ea typeface="ＭＳ 明朝" charset="-128"/>
                          <a:cs typeface="Times New Roman" charset="0"/>
                        </a:rPr>
                        <a:t>Questions </a:t>
                      </a:r>
                      <a:r>
                        <a:rPr lang="en-US" sz="1600" b="1" dirty="0">
                          <a:solidFill>
                            <a:srgbClr val="FFFFFF"/>
                          </a:solidFill>
                          <a:effectLst/>
                          <a:latin typeface="Calibri" charset="0"/>
                          <a:ea typeface="ＭＳ 明朝" charset="-128"/>
                          <a:cs typeface="Times New Roman" charset="0"/>
                        </a:rPr>
                        <a:t>are sent to students electronically during the lesson to complete and return to teacher. </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 </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Student working and reasoning is made visible to the teacher.</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 </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Student reasoning may be shared with class on IWB.</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 </a:t>
                      </a:r>
                      <a:endParaRPr lang="en-US" sz="1600" dirty="0">
                        <a:effectLst/>
                        <a:latin typeface="Cambria"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1600" b="1" u="sng" dirty="0">
                          <a:solidFill>
                            <a:srgbClr val="FFFFFF"/>
                          </a:solidFill>
                          <a:effectLst/>
                          <a:latin typeface="Calibri" charset="0"/>
                          <a:ea typeface="ＭＳ 明朝" charset="-128"/>
                          <a:cs typeface="Times New Roman" charset="0"/>
                          <a:hlinkClick r:id="rId2"/>
                        </a:rPr>
                        <a:t>Nearpod</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u="sng" dirty="0">
                          <a:solidFill>
                            <a:srgbClr val="FFFFFF"/>
                          </a:solidFill>
                          <a:effectLst/>
                          <a:latin typeface="Calibri" charset="0"/>
                          <a:ea typeface="ＭＳ 明朝" charset="-128"/>
                          <a:cs typeface="Times New Roman" charset="0"/>
                          <a:hlinkClick r:id="rId3"/>
                        </a:rPr>
                        <a:t>Showbie</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u="sng" dirty="0">
                          <a:solidFill>
                            <a:srgbClr val="FFFFFF"/>
                          </a:solidFill>
                          <a:effectLst/>
                          <a:latin typeface="Calibri" charset="0"/>
                          <a:ea typeface="ＭＳ 明朝" charset="-128"/>
                          <a:cs typeface="Times New Roman" charset="0"/>
                          <a:hlinkClick r:id="rId4"/>
                        </a:rPr>
                        <a:t>Mathspace</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 </a:t>
                      </a:r>
                      <a:endParaRPr lang="en-US" sz="1600" dirty="0">
                        <a:effectLst/>
                        <a:latin typeface="Cambria" charset="0"/>
                        <a:ea typeface="ＭＳ 明朝" charset="-128"/>
                        <a:cs typeface="Times New Roman" charset="0"/>
                      </a:endParaRPr>
                    </a:p>
                    <a:p>
                      <a:pPr marL="0" marR="0">
                        <a:spcBef>
                          <a:spcPts val="0"/>
                        </a:spcBef>
                        <a:spcAft>
                          <a:spcPts val="0"/>
                        </a:spcAft>
                      </a:pPr>
                      <a:r>
                        <a:rPr lang="en-US" sz="1600" b="1" dirty="0">
                          <a:solidFill>
                            <a:srgbClr val="FFFFFF"/>
                          </a:solidFill>
                          <a:effectLst/>
                          <a:latin typeface="Calibri" charset="0"/>
                          <a:ea typeface="ＭＳ 明朝" charset="-128"/>
                          <a:cs typeface="Times New Roman" charset="0"/>
                        </a:rPr>
                        <a:t> </a:t>
                      </a:r>
                      <a:endParaRPr lang="en-US" sz="1600" dirty="0">
                        <a:effectLst/>
                        <a:latin typeface="Cambria"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Teacher gains information about individual student progress, working and understanding.</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Provides sample student work that may be displayed and discussed with the whole class.</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1600" b="0" dirty="0" smtClean="0">
                          <a:solidFill>
                            <a:schemeClr val="tx1"/>
                          </a:solidFill>
                          <a:effectLst/>
                          <a:latin typeface="Calibri" charset="0"/>
                          <a:ea typeface="ＭＳ 明朝" charset="-128"/>
                          <a:cs typeface="Times New Roman" charset="0"/>
                        </a:rPr>
                        <a:t>Teacher </a:t>
                      </a:r>
                      <a:r>
                        <a:rPr lang="en-US" sz="1600" b="0" dirty="0">
                          <a:solidFill>
                            <a:schemeClr val="tx1"/>
                          </a:solidFill>
                          <a:effectLst/>
                          <a:latin typeface="Calibri" charset="0"/>
                          <a:ea typeface="ＭＳ 明朝" charset="-128"/>
                          <a:cs typeface="Times New Roman" charset="0"/>
                        </a:rPr>
                        <a:t>gains information about the progress of individual students at intervals during the lesson and can adjust the lesson plan to address common misconceptions.</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r>
                      <a:br>
                        <a:rPr lang="en-US" sz="1600" b="0" dirty="0">
                          <a:solidFill>
                            <a:schemeClr val="tx1"/>
                          </a:solidFill>
                          <a:effectLst/>
                          <a:latin typeface="Calibri" charset="0"/>
                          <a:ea typeface="ＭＳ 明朝" charset="-128"/>
                          <a:cs typeface="Times New Roman" charset="0"/>
                        </a:rPr>
                      </a:br>
                      <a:r>
                        <a:rPr lang="en-US" sz="1600" b="0" dirty="0">
                          <a:solidFill>
                            <a:schemeClr val="tx1"/>
                          </a:solidFill>
                          <a:effectLst/>
                          <a:latin typeface="Calibri" charset="0"/>
                          <a:ea typeface="ＭＳ 明朝" charset="-128"/>
                          <a:cs typeface="Times New Roman" charset="0"/>
                        </a:rPr>
                        <a:t>Teacher identifies common misconceptions from student work and addresses these using appropriate samples of student work and questions for class discussion.</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smtClean="0">
                          <a:solidFill>
                            <a:schemeClr val="tx1"/>
                          </a:solidFill>
                          <a:effectLst/>
                          <a:latin typeface="Calibri" charset="0"/>
                          <a:ea typeface="ＭＳ 明朝" charset="-128"/>
                          <a:cs typeface="Times New Roman" charset="0"/>
                        </a:rPr>
                        <a:t>Students </a:t>
                      </a:r>
                      <a:r>
                        <a:rPr lang="en-US" sz="1600" b="0" dirty="0">
                          <a:solidFill>
                            <a:schemeClr val="tx1"/>
                          </a:solidFill>
                          <a:effectLst/>
                          <a:latin typeface="Calibri" charset="0"/>
                          <a:ea typeface="ＭＳ 明朝" charset="-128"/>
                          <a:cs typeface="Times New Roman" charset="0"/>
                        </a:rPr>
                        <a:t>view alternative solutions, assess samples of work from their peers and compare these with their own solutions to develop understanding.</a:t>
                      </a:r>
                      <a:endParaRPr lang="en-US" sz="1600" b="0" dirty="0">
                        <a:solidFill>
                          <a:schemeClr val="tx1"/>
                        </a:solidFill>
                        <a:effectLst/>
                        <a:latin typeface="Cambria" charset="0"/>
                        <a:ea typeface="ＭＳ 明朝" charset="-128"/>
                        <a:cs typeface="Times New Roman" charset="0"/>
                      </a:endParaRPr>
                    </a:p>
                  </a:txBody>
                  <a:tcPr marL="68580" marR="68580" marT="0" marB="0"/>
                </a:tc>
                <a:tc>
                  <a:txBody>
                    <a:bodyPr/>
                    <a:lstStyle/>
                    <a:p>
                      <a:pPr marL="0" marR="0">
                        <a:spcBef>
                          <a:spcPts val="0"/>
                        </a:spcBef>
                        <a:spcAft>
                          <a:spcPts val="0"/>
                        </a:spcAft>
                      </a:pPr>
                      <a:r>
                        <a:rPr lang="en-US" sz="1600" b="1" dirty="0">
                          <a:solidFill>
                            <a:schemeClr val="tx1"/>
                          </a:solidFill>
                          <a:effectLst/>
                          <a:latin typeface="Calibri" charset="0"/>
                          <a:ea typeface="ＭＳ 明朝" charset="-128"/>
                          <a:cs typeface="Times New Roman" charset="0"/>
                        </a:rPr>
                        <a:t>Advantages:</a:t>
                      </a:r>
                      <a:endParaRPr lang="en-US" sz="1600" b="1"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Replacement with benefit of speed of obtaining data and easy access for teacher.</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Students can engage with and discuss each other’s reasoning during the lesson.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 </a:t>
                      </a:r>
                      <a:endParaRPr lang="en-US" sz="1600" b="0"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1" dirty="0">
                          <a:solidFill>
                            <a:schemeClr val="tx1"/>
                          </a:solidFill>
                          <a:effectLst/>
                          <a:latin typeface="Calibri" charset="0"/>
                          <a:ea typeface="ＭＳ 明朝" charset="-128"/>
                          <a:cs typeface="Times New Roman" charset="0"/>
                        </a:rPr>
                        <a:t>Drawbacks:</a:t>
                      </a:r>
                      <a:endParaRPr lang="en-US" sz="1600" b="1" dirty="0">
                        <a:solidFill>
                          <a:schemeClr val="tx1"/>
                        </a:solidFill>
                        <a:effectLst/>
                        <a:latin typeface="Cambria" charset="0"/>
                        <a:ea typeface="ＭＳ 明朝" charset="-128"/>
                        <a:cs typeface="Times New Roman" charset="0"/>
                      </a:endParaRPr>
                    </a:p>
                    <a:p>
                      <a:pPr marL="0" marR="0">
                        <a:spcBef>
                          <a:spcPts val="0"/>
                        </a:spcBef>
                        <a:spcAft>
                          <a:spcPts val="0"/>
                        </a:spcAft>
                      </a:pPr>
                      <a:r>
                        <a:rPr lang="en-US" sz="1600" b="0" dirty="0">
                          <a:solidFill>
                            <a:schemeClr val="tx1"/>
                          </a:solidFill>
                          <a:effectLst/>
                          <a:latin typeface="Calibri" charset="0"/>
                          <a:ea typeface="ＭＳ 明朝" charset="-128"/>
                          <a:cs typeface="Times New Roman" charset="0"/>
                        </a:rPr>
                        <a:t>Often software projects work that is physically too small and unclear. Room needs correct lighting. </a:t>
                      </a:r>
                      <a:endParaRPr lang="en-US" sz="1600" b="0" dirty="0">
                        <a:solidFill>
                          <a:schemeClr val="tx1"/>
                        </a:solidFill>
                        <a:effectLst/>
                        <a:latin typeface="Cambria" charset="0"/>
                        <a:ea typeface="ＭＳ 明朝" charset="-128"/>
                        <a:cs typeface="Times New Roman" charset="0"/>
                      </a:endParaRPr>
                    </a:p>
                  </a:txBody>
                  <a:tcPr marL="68580" marR="68580" marT="0" marB="0"/>
                </a:tc>
              </a:tr>
            </a:tbl>
          </a:graphicData>
        </a:graphic>
      </p:graphicFrame>
    </p:spTree>
    <p:extLst>
      <p:ext uri="{BB962C8B-B14F-4D97-AF65-F5344CB8AC3E}">
        <p14:creationId xmlns:p14="http://schemas.microsoft.com/office/powerpoint/2010/main" val="109222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5564"/>
            <a:ext cx="8229600" cy="1143000"/>
          </a:xfrm>
        </p:spPr>
        <p:txBody>
          <a:bodyPr>
            <a:noAutofit/>
          </a:bodyPr>
          <a:lstStyle/>
          <a:p>
            <a:r>
              <a:rPr lang="en-US" b="1" dirty="0">
                <a:solidFill>
                  <a:schemeClr val="accent1">
                    <a:lumMod val="75000"/>
                  </a:schemeClr>
                </a:solidFill>
              </a:rPr>
              <a:t>U</a:t>
            </a:r>
            <a:r>
              <a:rPr lang="en-US" b="1" dirty="0" smtClean="0">
                <a:solidFill>
                  <a:schemeClr val="accent1">
                    <a:lumMod val="75000"/>
                  </a:schemeClr>
                </a:solidFill>
              </a:rPr>
              <a:t>ses of technology in formative assessment</a:t>
            </a:r>
            <a:endParaRPr lang="en-US" b="1" dirty="0">
              <a:solidFill>
                <a:schemeClr val="accent1">
                  <a:lumMod val="75000"/>
                </a:schemeClr>
              </a:solidFill>
            </a:endParaRPr>
          </a:p>
        </p:txBody>
      </p:sp>
      <p:sp>
        <p:nvSpPr>
          <p:cNvPr id="3" name="Content Placeholder 2"/>
          <p:cNvSpPr>
            <a:spLocks noGrp="1"/>
          </p:cNvSpPr>
          <p:nvPr>
            <p:ph idx="1"/>
          </p:nvPr>
        </p:nvSpPr>
        <p:spPr>
          <a:xfrm>
            <a:off x="748046" y="2296149"/>
            <a:ext cx="7671827" cy="3548590"/>
          </a:xfrm>
        </p:spPr>
        <p:txBody>
          <a:bodyPr/>
          <a:lstStyle/>
          <a:p>
            <a:r>
              <a:rPr lang="en-US" sz="3600" dirty="0" smtClean="0"/>
              <a:t>Sending and displaying;</a:t>
            </a:r>
          </a:p>
          <a:p>
            <a:r>
              <a:rPr lang="en-US" sz="3600" dirty="0" smtClean="0"/>
              <a:t>Processing and </a:t>
            </a:r>
            <a:r>
              <a:rPr lang="en-US" sz="3600" dirty="0" err="1" smtClean="0"/>
              <a:t>analysing</a:t>
            </a:r>
            <a:r>
              <a:rPr lang="en-US" sz="3600" dirty="0" smtClean="0"/>
              <a:t>;</a:t>
            </a:r>
          </a:p>
          <a:p>
            <a:r>
              <a:rPr lang="en-US" sz="3600" dirty="0" smtClean="0"/>
              <a:t>Providing an interactive environment.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30232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Bild 1"/>
          <p:cNvPicPr/>
          <p:nvPr/>
        </p:nvPicPr>
        <p:blipFill>
          <a:blip r:embed="rId2">
            <a:extLst>
              <a:ext uri="{28A0092B-C50C-407E-A947-70E740481C1C}">
                <a14:useLocalDpi xmlns:a14="http://schemas.microsoft.com/office/drawing/2010/main" val="0"/>
              </a:ext>
            </a:extLst>
          </a:blip>
          <a:srcRect/>
          <a:stretch>
            <a:fillRect/>
          </a:stretch>
        </p:blipFill>
        <p:spPr bwMode="auto">
          <a:xfrm>
            <a:off x="806920" y="1417638"/>
            <a:ext cx="7500395" cy="5005827"/>
          </a:xfrm>
          <a:prstGeom prst="rect">
            <a:avLst/>
          </a:prstGeom>
          <a:noFill/>
          <a:ln>
            <a:noFill/>
          </a:ln>
        </p:spPr>
      </p:pic>
      <p:sp>
        <p:nvSpPr>
          <p:cNvPr id="5" name="Title 1"/>
          <p:cNvSpPr txBox="1">
            <a:spLocks/>
          </p:cNvSpPr>
          <p:nvPr/>
        </p:nvSpPr>
        <p:spPr>
          <a:xfrm>
            <a:off x="457200" y="33392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err="1" smtClean="0">
                <a:solidFill>
                  <a:schemeClr val="accent1">
                    <a:lumMod val="75000"/>
                  </a:schemeClr>
                </a:solidFill>
              </a:rPr>
              <a:t>Fasmed</a:t>
            </a:r>
            <a:r>
              <a:rPr lang="en-US" b="1" dirty="0" smtClean="0">
                <a:solidFill>
                  <a:schemeClr val="accent1">
                    <a:lumMod val="75000"/>
                  </a:schemeClr>
                </a:solidFill>
              </a:rPr>
              <a:t> framework</a:t>
            </a:r>
            <a:endParaRPr lang="en-US" b="1" dirty="0">
              <a:solidFill>
                <a:schemeClr val="accent1">
                  <a:lumMod val="75000"/>
                </a:schemeClr>
              </a:solidFill>
            </a:endParaRPr>
          </a:p>
        </p:txBody>
      </p:sp>
    </p:spTree>
    <p:extLst>
      <p:ext uri="{BB962C8B-B14F-4D97-AF65-F5344CB8AC3E}">
        <p14:creationId xmlns:p14="http://schemas.microsoft.com/office/powerpoint/2010/main" val="271718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Project aims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b="1" dirty="0" err="1" smtClean="0">
                <a:solidFill>
                  <a:schemeClr val="accent1">
                    <a:lumMod val="75000"/>
                  </a:schemeClr>
                </a:solidFill>
              </a:rPr>
              <a:t>Fasmed</a:t>
            </a:r>
            <a:r>
              <a:rPr lang="en-US" dirty="0" smtClean="0"/>
              <a:t> (Formative Assessment in Science and Mathematics Education) project aims </a:t>
            </a:r>
            <a:r>
              <a:rPr lang="en-US" dirty="0"/>
              <a:t>to:</a:t>
            </a:r>
          </a:p>
          <a:p>
            <a:pPr>
              <a:buFont typeface="Wingdings" charset="2"/>
              <a:buChar char="Ø"/>
            </a:pPr>
            <a:r>
              <a:rPr lang="en-US" dirty="0"/>
              <a:t>foster </a:t>
            </a:r>
            <a:r>
              <a:rPr lang="en-US" b="1" dirty="0">
                <a:solidFill>
                  <a:schemeClr val="accent1">
                    <a:lumMod val="75000"/>
                  </a:schemeClr>
                </a:solidFill>
              </a:rPr>
              <a:t>high quality interactions </a:t>
            </a:r>
            <a:r>
              <a:rPr lang="en-US" dirty="0"/>
              <a:t>in international classrooms that are instrumental in raising achievement for low achievers;</a:t>
            </a:r>
          </a:p>
          <a:p>
            <a:pPr>
              <a:buFont typeface="Wingdings" charset="2"/>
              <a:buChar char="Ø"/>
            </a:pPr>
            <a:r>
              <a:rPr lang="en-US" dirty="0"/>
              <a:t>expand our knowledge of </a:t>
            </a:r>
            <a:r>
              <a:rPr lang="en-US" b="1" dirty="0">
                <a:solidFill>
                  <a:schemeClr val="accent1">
                    <a:lumMod val="75000"/>
                  </a:schemeClr>
                </a:solidFill>
              </a:rPr>
              <a:t>technologically enhanced teaching and assessment methods </a:t>
            </a:r>
            <a:r>
              <a:rPr lang="en-US" dirty="0"/>
              <a:t>addressing low achievement in mathematics and </a:t>
            </a:r>
            <a:r>
              <a:rPr lang="en-US" dirty="0" smtClean="0"/>
              <a:t>science.</a:t>
            </a:r>
            <a:endParaRPr lang="en-US" dirty="0"/>
          </a:p>
        </p:txBody>
      </p:sp>
    </p:spTree>
    <p:extLst>
      <p:ext uri="{BB962C8B-B14F-4D97-AF65-F5344CB8AC3E}">
        <p14:creationId xmlns:p14="http://schemas.microsoft.com/office/powerpoint/2010/main" val="1066409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2491004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b="27415"/>
          <a:stretch/>
        </p:blipFill>
        <p:spPr bwMode="auto">
          <a:xfrm>
            <a:off x="1600613" y="1060433"/>
            <a:ext cx="5701359" cy="3345092"/>
          </a:xfrm>
          <a:prstGeom prst="rect">
            <a:avLst/>
          </a:prstGeom>
          <a:noFill/>
          <a:ln>
            <a:noFill/>
          </a:ln>
          <a:extLst>
            <a:ext uri="{53640926-AAD7-44d8-BBD7-CCE9431645EC}">
              <a14:shadowObscured xmlns:a14="http://schemas.microsoft.com/office/drawing/2010/main" xmlns=""/>
            </a:ext>
          </a:extLst>
        </p:spPr>
      </p:pic>
      <p:sp>
        <p:nvSpPr>
          <p:cNvPr id="5" name="Rectangle 4"/>
          <p:cNvSpPr/>
          <p:nvPr/>
        </p:nvSpPr>
        <p:spPr>
          <a:xfrm>
            <a:off x="334012" y="4584680"/>
            <a:ext cx="8352788" cy="1754327"/>
          </a:xfrm>
          <a:prstGeom prst="rect">
            <a:avLst/>
          </a:prstGeom>
        </p:spPr>
        <p:txBody>
          <a:bodyPr wrap="square">
            <a:spAutoFit/>
          </a:bodyPr>
          <a:lstStyle/>
          <a:p>
            <a:r>
              <a:rPr lang="en-US" dirty="0"/>
              <a:t>The teacher </a:t>
            </a:r>
            <a:r>
              <a:rPr lang="en-US" dirty="0" smtClean="0"/>
              <a:t>sends </a:t>
            </a:r>
            <a:r>
              <a:rPr lang="en-US" dirty="0"/>
              <a:t>a question to the students electronically – the students work individually to work out solutions on their </a:t>
            </a:r>
            <a:r>
              <a:rPr lang="en-US" dirty="0" err="1"/>
              <a:t>iPads</a:t>
            </a:r>
            <a:r>
              <a:rPr lang="en-US" dirty="0"/>
              <a:t> and record their methods – the students then compare and discuss solutions with each other in groups – individual students receive feedback on their solutions from their peers – individual students interpret the feedback, adjust their thinking and produce improved solutions. </a:t>
            </a:r>
            <a:endParaRPr lang="en-US" dirty="0" smtClean="0"/>
          </a:p>
          <a:p>
            <a:r>
              <a:rPr lang="en-US" dirty="0" smtClean="0"/>
              <a:t>(</a:t>
            </a:r>
            <a:r>
              <a:rPr lang="en-US" dirty="0"/>
              <a:t>The technology only performs a ‘Send and </a:t>
            </a:r>
            <a:r>
              <a:rPr lang="en-US" dirty="0" smtClean="0"/>
              <a:t>display’ </a:t>
            </a:r>
            <a:r>
              <a:rPr lang="en-US" dirty="0"/>
              <a:t>function)</a:t>
            </a:r>
            <a:endParaRPr lang="en-GB" dirty="0"/>
          </a:p>
        </p:txBody>
      </p:sp>
      <p:sp>
        <p:nvSpPr>
          <p:cNvPr id="6" name="TextBox 5"/>
          <p:cNvSpPr txBox="1"/>
          <p:nvPr/>
        </p:nvSpPr>
        <p:spPr>
          <a:xfrm>
            <a:off x="3579057" y="556203"/>
            <a:ext cx="1341837" cy="369332"/>
          </a:xfrm>
          <a:prstGeom prst="rect">
            <a:avLst/>
          </a:prstGeom>
          <a:noFill/>
        </p:spPr>
        <p:txBody>
          <a:bodyPr wrap="square" rtlCol="0">
            <a:spAutoFit/>
          </a:bodyPr>
          <a:lstStyle/>
          <a:p>
            <a:pPr algn="ctr"/>
            <a:r>
              <a:rPr lang="en-US" b="1" dirty="0" smtClean="0">
                <a:solidFill>
                  <a:srgbClr val="000090"/>
                </a:solidFill>
              </a:rPr>
              <a:t>EXAMPLE 1</a:t>
            </a:r>
            <a:endParaRPr lang="en-US" b="1" dirty="0">
              <a:solidFill>
                <a:srgbClr val="000090"/>
              </a:solidFill>
            </a:endParaRPr>
          </a:p>
        </p:txBody>
      </p:sp>
    </p:spTree>
    <p:extLst>
      <p:ext uri="{BB962C8B-B14F-4D97-AF65-F5344CB8AC3E}">
        <p14:creationId xmlns:p14="http://schemas.microsoft.com/office/powerpoint/2010/main" val="3276854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619" y="4379065"/>
            <a:ext cx="8333772" cy="2222608"/>
          </a:xfrm>
        </p:spPr>
        <p:txBody>
          <a:bodyPr>
            <a:normAutofit fontScale="62500" lnSpcReduction="20000"/>
          </a:bodyPr>
          <a:lstStyle/>
          <a:p>
            <a:pPr marL="0" indent="0">
              <a:lnSpc>
                <a:spcPct val="120000"/>
              </a:lnSpc>
              <a:buNone/>
            </a:pPr>
            <a:r>
              <a:rPr lang="en-US" sz="2900" dirty="0"/>
              <a:t>The teacher </a:t>
            </a:r>
            <a:r>
              <a:rPr lang="en-US" sz="2900" dirty="0" smtClean="0"/>
              <a:t>sends </a:t>
            </a:r>
            <a:r>
              <a:rPr lang="en-US" sz="2900" dirty="0"/>
              <a:t>a question to the </a:t>
            </a:r>
            <a:r>
              <a:rPr lang="en-US" sz="2900" dirty="0" smtClean="0"/>
              <a:t>students electronically – </a:t>
            </a:r>
            <a:r>
              <a:rPr lang="en-US" sz="2900" dirty="0"/>
              <a:t>the students work individually, record their solutions, with their working, on their </a:t>
            </a:r>
            <a:r>
              <a:rPr lang="en-US" sz="2900" dirty="0" err="1"/>
              <a:t>iPads</a:t>
            </a:r>
            <a:r>
              <a:rPr lang="en-US" sz="2900" dirty="0"/>
              <a:t> and send these electronically to the teacher – the teacher displays a sample student response and asks the class to comment on the </a:t>
            </a:r>
            <a:r>
              <a:rPr lang="en-US" sz="2900" dirty="0" smtClean="0"/>
              <a:t>solution</a:t>
            </a:r>
            <a:r>
              <a:rPr lang="en-US" sz="2900" dirty="0"/>
              <a:t> </a:t>
            </a:r>
            <a:r>
              <a:rPr lang="en-US" sz="2900" dirty="0" smtClean="0"/>
              <a:t>- the </a:t>
            </a:r>
            <a:r>
              <a:rPr lang="en-US" sz="2900" dirty="0"/>
              <a:t>students provide feedback on the sample student response. The teacher may also provide feedback. The student interprets this and is challenged to rethink their solution. </a:t>
            </a:r>
            <a:endParaRPr lang="en-US" sz="2900" dirty="0" smtClean="0"/>
          </a:p>
          <a:p>
            <a:pPr marL="0" indent="0">
              <a:lnSpc>
                <a:spcPct val="120000"/>
              </a:lnSpc>
              <a:buNone/>
            </a:pPr>
            <a:r>
              <a:rPr lang="en-US" sz="2900" dirty="0" smtClean="0"/>
              <a:t>(</a:t>
            </a:r>
            <a:r>
              <a:rPr lang="en-US" sz="2900" dirty="0"/>
              <a:t>The technology only performs a ‘Send and </a:t>
            </a:r>
            <a:r>
              <a:rPr lang="en-US" sz="2900" dirty="0" smtClean="0"/>
              <a:t>display’ </a:t>
            </a:r>
            <a:r>
              <a:rPr lang="en-US" sz="2900" dirty="0"/>
              <a:t>function)</a:t>
            </a:r>
            <a:endParaRPr lang="en-GB" sz="2900" dirty="0"/>
          </a:p>
          <a:p>
            <a:pPr marL="0" indent="0">
              <a:buNone/>
            </a:pP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t="-1" b="27758"/>
          <a:stretch/>
        </p:blipFill>
        <p:spPr bwMode="auto">
          <a:xfrm>
            <a:off x="1574158" y="1045155"/>
            <a:ext cx="5807184" cy="3188382"/>
          </a:xfrm>
          <a:prstGeom prst="rect">
            <a:avLst/>
          </a:prstGeom>
          <a:noFill/>
          <a:ln>
            <a:noFill/>
          </a:ln>
          <a:extLst>
            <a:ext uri="{53640926-AAD7-44d8-BBD7-CCE9431645EC}">
              <a14:shadowObscured xmlns:a14="http://schemas.microsoft.com/office/drawing/2010/main" xmlns=""/>
            </a:ext>
          </a:extLst>
        </p:spPr>
      </p:pic>
      <p:sp>
        <p:nvSpPr>
          <p:cNvPr id="6" name="TextBox 5"/>
          <p:cNvSpPr txBox="1"/>
          <p:nvPr/>
        </p:nvSpPr>
        <p:spPr>
          <a:xfrm>
            <a:off x="3486460" y="556203"/>
            <a:ext cx="1341837" cy="369332"/>
          </a:xfrm>
          <a:prstGeom prst="rect">
            <a:avLst/>
          </a:prstGeom>
          <a:noFill/>
        </p:spPr>
        <p:txBody>
          <a:bodyPr wrap="square" rtlCol="0">
            <a:spAutoFit/>
          </a:bodyPr>
          <a:lstStyle/>
          <a:p>
            <a:pPr algn="ctr"/>
            <a:r>
              <a:rPr lang="en-US" b="1" dirty="0" smtClean="0">
                <a:solidFill>
                  <a:srgbClr val="000090"/>
                </a:solidFill>
              </a:rPr>
              <a:t>EXAMPLE 2</a:t>
            </a:r>
            <a:endParaRPr lang="en-US" b="1" dirty="0">
              <a:solidFill>
                <a:srgbClr val="000090"/>
              </a:solidFill>
            </a:endParaRPr>
          </a:p>
        </p:txBody>
      </p:sp>
    </p:spTree>
    <p:extLst>
      <p:ext uri="{BB962C8B-B14F-4D97-AF65-F5344CB8AC3E}">
        <p14:creationId xmlns:p14="http://schemas.microsoft.com/office/powerpoint/2010/main" val="1967143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6" name="TextBox 5"/>
          <p:cNvSpPr txBox="1"/>
          <p:nvPr/>
        </p:nvSpPr>
        <p:spPr>
          <a:xfrm>
            <a:off x="3486460" y="556203"/>
            <a:ext cx="1341837" cy="369332"/>
          </a:xfrm>
          <a:prstGeom prst="rect">
            <a:avLst/>
          </a:prstGeom>
          <a:noFill/>
        </p:spPr>
        <p:txBody>
          <a:bodyPr wrap="square" rtlCol="0">
            <a:spAutoFit/>
          </a:bodyPr>
          <a:lstStyle/>
          <a:p>
            <a:r>
              <a:rPr lang="en-US" b="1" dirty="0" smtClean="0">
                <a:solidFill>
                  <a:srgbClr val="000090"/>
                </a:solidFill>
              </a:rPr>
              <a:t>EXAMPLE 3</a:t>
            </a:r>
            <a:endParaRPr lang="en-US" b="1" dirty="0">
              <a:solidFill>
                <a:srgbClr val="000090"/>
              </a:solidFill>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508016" y="1062752"/>
            <a:ext cx="5436793" cy="3176066"/>
          </a:xfrm>
          <a:prstGeom prst="rect">
            <a:avLst/>
          </a:prstGeom>
          <a:noFill/>
          <a:ln>
            <a:noFill/>
          </a:ln>
        </p:spPr>
      </p:pic>
      <p:sp>
        <p:nvSpPr>
          <p:cNvPr id="8" name="Rectangle 7"/>
          <p:cNvSpPr/>
          <p:nvPr/>
        </p:nvSpPr>
        <p:spPr>
          <a:xfrm>
            <a:off x="457200" y="4238818"/>
            <a:ext cx="8366016" cy="2308324"/>
          </a:xfrm>
          <a:prstGeom prst="rect">
            <a:avLst/>
          </a:prstGeom>
        </p:spPr>
        <p:txBody>
          <a:bodyPr wrap="square">
            <a:spAutoFit/>
          </a:bodyPr>
          <a:lstStyle/>
          <a:p>
            <a:r>
              <a:rPr lang="en-US" dirty="0"/>
              <a:t>Multiple-choice questions are written </a:t>
            </a:r>
            <a:r>
              <a:rPr lang="en-US" dirty="0" smtClean="0"/>
              <a:t>by the teacher and </a:t>
            </a:r>
            <a:r>
              <a:rPr lang="en-US" dirty="0"/>
              <a:t>sent electronically </a:t>
            </a:r>
            <a:r>
              <a:rPr lang="en-US" dirty="0" smtClean="0"/>
              <a:t>to </a:t>
            </a:r>
            <a:r>
              <a:rPr lang="en-US" dirty="0"/>
              <a:t>the students prior to the lesson – the students </a:t>
            </a:r>
            <a:r>
              <a:rPr lang="en-US" dirty="0" smtClean="0"/>
              <a:t>send </a:t>
            </a:r>
            <a:r>
              <a:rPr lang="en-US" dirty="0"/>
              <a:t>their responses back electronically – the computer marks the student work and processes the class set of responses – the computer provides feedback to the teacher in the form of a visual summary of the correct and incorrect responses to each question for the whole class (e.g. bar chart) – the teacher interprets this information and adjusts their lesson plan to focus on the areas of conceptual understanding that are highlighted as requiring development. </a:t>
            </a:r>
            <a:endParaRPr lang="en-US" dirty="0" smtClean="0"/>
          </a:p>
          <a:p>
            <a:r>
              <a:rPr lang="en-US" dirty="0" smtClean="0"/>
              <a:t>(</a:t>
            </a:r>
            <a:r>
              <a:rPr lang="en-US" dirty="0"/>
              <a:t>The technology performs a ‘Send and </a:t>
            </a:r>
            <a:r>
              <a:rPr lang="en-US" dirty="0" smtClean="0"/>
              <a:t>display’ </a:t>
            </a:r>
            <a:r>
              <a:rPr lang="en-US" dirty="0"/>
              <a:t>and a “Process and </a:t>
            </a:r>
            <a:r>
              <a:rPr lang="en-US" dirty="0" err="1"/>
              <a:t>analyse</a:t>
            </a:r>
            <a:r>
              <a:rPr lang="en-US" dirty="0"/>
              <a:t>’ function)</a:t>
            </a:r>
            <a:r>
              <a:rPr lang="en-GB" dirty="0"/>
              <a:t> </a:t>
            </a:r>
            <a:endParaRPr lang="en-US" dirty="0"/>
          </a:p>
        </p:txBody>
      </p:sp>
    </p:spTree>
    <p:extLst>
      <p:ext uri="{BB962C8B-B14F-4D97-AF65-F5344CB8AC3E}">
        <p14:creationId xmlns:p14="http://schemas.microsoft.com/office/powerpoint/2010/main" val="4017181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86902" y="965240"/>
            <a:ext cx="5252720" cy="3345180"/>
          </a:xfrm>
          <a:prstGeom prst="rect">
            <a:avLst/>
          </a:prstGeom>
          <a:noFill/>
          <a:ln>
            <a:noFill/>
          </a:ln>
          <a:extLst>
            <a:ext uri="{FAA26D3D-D897-4be2-8F04-BA451C77F1D7}">
              <ma14:placeholderFlag xmlns:ma14="http://schemas.microsoft.com/office/mac/drawingml/2011/main"/>
            </a:ext>
          </a:extLst>
        </p:spPr>
      </p:pic>
      <p:sp>
        <p:nvSpPr>
          <p:cNvPr id="5" name="TextBox 4"/>
          <p:cNvSpPr txBox="1"/>
          <p:nvPr/>
        </p:nvSpPr>
        <p:spPr>
          <a:xfrm>
            <a:off x="3486460" y="556203"/>
            <a:ext cx="1341837" cy="369332"/>
          </a:xfrm>
          <a:prstGeom prst="rect">
            <a:avLst/>
          </a:prstGeom>
          <a:noFill/>
        </p:spPr>
        <p:txBody>
          <a:bodyPr wrap="square" rtlCol="0">
            <a:spAutoFit/>
          </a:bodyPr>
          <a:lstStyle/>
          <a:p>
            <a:r>
              <a:rPr lang="en-US" b="1" dirty="0" smtClean="0">
                <a:solidFill>
                  <a:srgbClr val="000090"/>
                </a:solidFill>
              </a:rPr>
              <a:t>EXAMPLE 4</a:t>
            </a:r>
            <a:endParaRPr lang="en-US" b="1" dirty="0">
              <a:solidFill>
                <a:srgbClr val="000090"/>
              </a:solidFill>
            </a:endParaRPr>
          </a:p>
        </p:txBody>
      </p:sp>
      <p:sp>
        <p:nvSpPr>
          <p:cNvPr id="6" name="Rectangle 5"/>
          <p:cNvSpPr/>
          <p:nvPr/>
        </p:nvSpPr>
        <p:spPr>
          <a:xfrm>
            <a:off x="264564" y="4310420"/>
            <a:ext cx="8704162" cy="2308324"/>
          </a:xfrm>
          <a:prstGeom prst="rect">
            <a:avLst/>
          </a:prstGeom>
        </p:spPr>
        <p:txBody>
          <a:bodyPr wrap="square">
            <a:spAutoFit/>
          </a:bodyPr>
          <a:lstStyle/>
          <a:p>
            <a:r>
              <a:rPr lang="en-US" dirty="0"/>
              <a:t>The </a:t>
            </a:r>
            <a:r>
              <a:rPr lang="en-US" dirty="0" smtClean="0"/>
              <a:t>technology </a:t>
            </a:r>
            <a:r>
              <a:rPr lang="en-US" dirty="0"/>
              <a:t>generates a series of questions that have not been directly selected or written by the teacher </a:t>
            </a:r>
            <a:r>
              <a:rPr lang="en-US" dirty="0" smtClean="0"/>
              <a:t>- students </a:t>
            </a:r>
            <a:r>
              <a:rPr lang="en-US" dirty="0"/>
              <a:t>respond </a:t>
            </a:r>
            <a:r>
              <a:rPr lang="en-US" dirty="0" smtClean="0"/>
              <a:t>individually - students record </a:t>
            </a:r>
            <a:r>
              <a:rPr lang="en-US" dirty="0"/>
              <a:t>their responses on the </a:t>
            </a:r>
            <a:r>
              <a:rPr lang="en-US" dirty="0" smtClean="0"/>
              <a:t>computer - the </a:t>
            </a:r>
            <a:r>
              <a:rPr lang="en-US" dirty="0"/>
              <a:t>technology processes each response and sends back a cumulative summary to the teacher that they can access at time to gain an overview of </a:t>
            </a:r>
            <a:r>
              <a:rPr lang="en-US" dirty="0" smtClean="0"/>
              <a:t>progress at </a:t>
            </a:r>
            <a:r>
              <a:rPr lang="en-US" dirty="0"/>
              <a:t>that instant. </a:t>
            </a:r>
            <a:r>
              <a:rPr lang="en-US" dirty="0" smtClean="0"/>
              <a:t>The technology also provides </a:t>
            </a:r>
            <a:r>
              <a:rPr lang="en-US" dirty="0"/>
              <a:t>feedback to the student on each question as they complete it and adapts the next question, making it easier or harder depending on the response elicited.  This cycle is repeated. For students in difficulty, the teacher intervenes and gives additional feedback to the student. </a:t>
            </a:r>
            <a:endParaRPr lang="en-GB" dirty="0"/>
          </a:p>
        </p:txBody>
      </p:sp>
    </p:spTree>
    <p:extLst>
      <p:ext uri="{BB962C8B-B14F-4D97-AF65-F5344CB8AC3E}">
        <p14:creationId xmlns:p14="http://schemas.microsoft.com/office/powerpoint/2010/main" val="1734435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Summary</a:t>
            </a:r>
            <a:endParaRPr lang="en-US" b="1" dirty="0">
              <a:solidFill>
                <a:schemeClr val="tx2"/>
              </a:solidFill>
            </a:endParaRPr>
          </a:p>
        </p:txBody>
      </p:sp>
      <p:sp>
        <p:nvSpPr>
          <p:cNvPr id="3" name="Content Placeholder 2"/>
          <p:cNvSpPr>
            <a:spLocks noGrp="1"/>
          </p:cNvSpPr>
          <p:nvPr>
            <p:ph idx="1"/>
          </p:nvPr>
        </p:nvSpPr>
        <p:spPr>
          <a:xfrm>
            <a:off x="457200" y="1286302"/>
            <a:ext cx="8229600" cy="4786952"/>
          </a:xfrm>
        </p:spPr>
        <p:txBody>
          <a:bodyPr>
            <a:normAutofit fontScale="85000" lnSpcReduction="20000"/>
          </a:bodyPr>
          <a:lstStyle/>
          <a:p>
            <a:r>
              <a:rPr lang="en-US" dirty="0" smtClean="0"/>
              <a:t>The speed and accessibility of information provided electronically is beneficial;</a:t>
            </a:r>
            <a:endParaRPr lang="en-US" dirty="0"/>
          </a:p>
          <a:p>
            <a:r>
              <a:rPr lang="en-US" dirty="0" smtClean="0"/>
              <a:t>The </a:t>
            </a:r>
            <a:r>
              <a:rPr lang="en-US" dirty="0"/>
              <a:t>effective use of </a:t>
            </a:r>
            <a:r>
              <a:rPr lang="en-US" dirty="0" smtClean="0"/>
              <a:t>information provided by digital </a:t>
            </a:r>
            <a:r>
              <a:rPr lang="en-US" dirty="0"/>
              <a:t>technology in formative assessment is dependent on appropriate teacher action;</a:t>
            </a:r>
          </a:p>
          <a:p>
            <a:r>
              <a:rPr lang="en-US" dirty="0" smtClean="0"/>
              <a:t>Pedagogy is important. Teachers need to understand how to interpret and use </a:t>
            </a:r>
            <a:r>
              <a:rPr lang="en-US" dirty="0" smtClean="0"/>
              <a:t>information;</a:t>
            </a:r>
            <a:endParaRPr lang="en-US" dirty="0" smtClean="0"/>
          </a:p>
          <a:p>
            <a:r>
              <a:rPr lang="en-US" dirty="0" smtClean="0"/>
              <a:t>Detailed analysis of the process highlights key decision points for </a:t>
            </a:r>
            <a:r>
              <a:rPr lang="en-US" dirty="0" smtClean="0"/>
              <a:t>teachers;</a:t>
            </a:r>
          </a:p>
          <a:p>
            <a:r>
              <a:rPr lang="en-US" dirty="0" smtClean="0"/>
              <a:t>Using </a:t>
            </a:r>
            <a:r>
              <a:rPr lang="en-US" dirty="0"/>
              <a:t>formative assessment processes as a means of examining the impact on learning of digital technology focusses the study on areas where positive effects can be </a:t>
            </a:r>
            <a:r>
              <a:rPr lang="en-US" dirty="0" smtClean="0"/>
              <a:t>expected.</a:t>
            </a:r>
            <a:endParaRPr lang="en-US" dirty="0" smtClean="0"/>
          </a:p>
        </p:txBody>
      </p:sp>
    </p:spTree>
    <p:extLst>
      <p:ext uri="{BB962C8B-B14F-4D97-AF65-F5344CB8AC3E}">
        <p14:creationId xmlns:p14="http://schemas.microsoft.com/office/powerpoint/2010/main" val="3294092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258"/>
            <a:ext cx="8229600" cy="1143000"/>
          </a:xfrm>
        </p:spPr>
        <p:txBody>
          <a:bodyPr>
            <a:normAutofit/>
          </a:bodyPr>
          <a:lstStyle/>
          <a:p>
            <a:r>
              <a:rPr lang="en-US" b="1" dirty="0" smtClean="0">
                <a:solidFill>
                  <a:schemeClr val="accent1">
                    <a:lumMod val="75000"/>
                  </a:schemeClr>
                </a:solidFill>
              </a:rPr>
              <a:t>Thank you!</a:t>
            </a:r>
            <a:endParaRPr lang="en-US" b="1" dirty="0">
              <a:solidFill>
                <a:schemeClr val="accent1">
                  <a:lumMod val="75000"/>
                </a:schemeClr>
              </a:solidFill>
            </a:endParaRPr>
          </a:p>
        </p:txBody>
      </p:sp>
      <p:sp>
        <p:nvSpPr>
          <p:cNvPr id="3" name="Content Placeholder 2"/>
          <p:cNvSpPr>
            <a:spLocks noGrp="1"/>
          </p:cNvSpPr>
          <p:nvPr>
            <p:ph idx="1"/>
          </p:nvPr>
        </p:nvSpPr>
        <p:spPr>
          <a:xfrm>
            <a:off x="457200" y="3095774"/>
            <a:ext cx="8229600" cy="2222607"/>
          </a:xfrm>
        </p:spPr>
        <p:txBody>
          <a:bodyPr>
            <a:normAutofit fontScale="85000" lnSpcReduction="20000"/>
          </a:bodyPr>
          <a:lstStyle/>
          <a:p>
            <a:pPr marL="0" indent="0">
              <a:buNone/>
            </a:pPr>
            <a:endParaRPr lang="en-US" dirty="0" smtClean="0">
              <a:hlinkClick r:id="rId2"/>
            </a:endParaRPr>
          </a:p>
          <a:p>
            <a:pPr marL="0" indent="0">
              <a:buNone/>
            </a:pPr>
            <a:endParaRPr lang="en-US" dirty="0">
              <a:hlinkClick r:id="rId2"/>
            </a:endParaRPr>
          </a:p>
          <a:p>
            <a:pPr marL="0" indent="0">
              <a:buNone/>
            </a:pPr>
            <a:endParaRPr lang="en-US" dirty="0" smtClean="0">
              <a:hlinkClick r:id="rId2"/>
            </a:endParaRPr>
          </a:p>
          <a:p>
            <a:pPr marL="0" indent="0">
              <a:buNone/>
            </a:pPr>
            <a:endParaRPr lang="en-US" dirty="0">
              <a:hlinkClick r:id="rId2"/>
            </a:endParaRPr>
          </a:p>
          <a:p>
            <a:pPr marL="0" indent="0" algn="ctr">
              <a:buNone/>
            </a:pPr>
            <a:r>
              <a:rPr lang="en-US" dirty="0" smtClean="0">
                <a:hlinkClick r:id="rId2"/>
              </a:rPr>
              <a:t>diane.dalby@nottingham.ac.uk</a:t>
            </a:r>
            <a:endParaRPr lang="en-US" dirty="0" smtClean="0"/>
          </a:p>
          <a:p>
            <a:pPr marL="0"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9618" y="304740"/>
            <a:ext cx="1822312" cy="856429"/>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021783" y="304740"/>
            <a:ext cx="1723018" cy="698530"/>
          </a:xfrm>
          <a:prstGeom prst="rect">
            <a:avLst/>
          </a:prstGeom>
          <a:noFill/>
          <a:ln>
            <a:noFill/>
          </a:ln>
        </p:spPr>
      </p:pic>
    </p:spTree>
    <p:extLst>
      <p:ext uri="{BB962C8B-B14F-4D97-AF65-F5344CB8AC3E}">
        <p14:creationId xmlns:p14="http://schemas.microsoft.com/office/powerpoint/2010/main" val="227372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The </a:t>
            </a:r>
            <a:r>
              <a:rPr lang="en-US" b="1" dirty="0" err="1" smtClean="0">
                <a:solidFill>
                  <a:schemeClr val="accent1">
                    <a:lumMod val="75000"/>
                  </a:schemeClr>
                </a:solidFill>
              </a:rPr>
              <a:t>Fasmed</a:t>
            </a:r>
            <a:r>
              <a:rPr lang="en-US" b="1" dirty="0" smtClean="0">
                <a:solidFill>
                  <a:schemeClr val="accent1">
                    <a:lumMod val="75000"/>
                  </a:schemeClr>
                </a:solidFill>
              </a:rPr>
              <a:t> project</a:t>
            </a:r>
            <a:r>
              <a:rPr lang="en-GB" b="1" dirty="0">
                <a:solidFill>
                  <a:schemeClr val="accent1">
                    <a:lumMod val="75000"/>
                  </a:schemeClr>
                </a:solidFill>
              </a:rPr>
              <a:t> </a:t>
            </a:r>
            <a:r>
              <a:rPr lang="en-GB" b="1" dirty="0" smtClean="0">
                <a:solidFill>
                  <a:schemeClr val="accent1">
                    <a:lumMod val="75000"/>
                  </a:schemeClr>
                </a:solidFill>
              </a:rPr>
              <a:t>at Nottingham</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dirty="0" smtClean="0"/>
              <a:t>The</a:t>
            </a:r>
            <a:r>
              <a:rPr lang="en-GB" dirty="0" smtClean="0"/>
              <a:t> </a:t>
            </a:r>
            <a:r>
              <a:rPr lang="en-US" dirty="0" smtClean="0"/>
              <a:t>research focuses on the </a:t>
            </a:r>
            <a:r>
              <a:rPr lang="en-US" b="1" dirty="0" smtClean="0">
                <a:solidFill>
                  <a:schemeClr val="accent1">
                    <a:lumMod val="75000"/>
                  </a:schemeClr>
                </a:solidFill>
              </a:rPr>
              <a:t>use of iPads </a:t>
            </a:r>
            <a:r>
              <a:rPr lang="en-US" dirty="0" smtClean="0"/>
              <a:t>in mathematics lessons and how they can be used to facilitate or enhance </a:t>
            </a:r>
            <a:r>
              <a:rPr lang="en-US" b="1" dirty="0" smtClean="0">
                <a:solidFill>
                  <a:schemeClr val="accent1">
                    <a:lumMod val="75000"/>
                  </a:schemeClr>
                </a:solidFill>
              </a:rPr>
              <a:t>formative assessment</a:t>
            </a:r>
            <a:r>
              <a:rPr lang="en-US" dirty="0" smtClean="0"/>
              <a:t>.</a:t>
            </a:r>
          </a:p>
          <a:p>
            <a:pPr marL="0" indent="0">
              <a:buNone/>
            </a:pPr>
            <a:endParaRPr lang="en-US" dirty="0"/>
          </a:p>
          <a:p>
            <a:pPr marL="0" indent="0">
              <a:buNone/>
            </a:pPr>
            <a:r>
              <a:rPr lang="en-US" dirty="0" smtClean="0"/>
              <a:t>The lessons</a:t>
            </a:r>
            <a:r>
              <a:rPr lang="en-GB" dirty="0" smtClean="0"/>
              <a:t> designed and observed</a:t>
            </a:r>
            <a:r>
              <a:rPr lang="en-US" dirty="0" smtClean="0"/>
              <a:t> in this phase all involved some use iPads (or laptops) but with </a:t>
            </a:r>
            <a:r>
              <a:rPr lang="en-US" b="1" dirty="0" smtClean="0">
                <a:solidFill>
                  <a:schemeClr val="accent1">
                    <a:lumMod val="75000"/>
                  </a:schemeClr>
                </a:solidFill>
              </a:rPr>
              <a:t>different software </a:t>
            </a:r>
            <a:r>
              <a:rPr lang="en-US" dirty="0" smtClean="0"/>
              <a:t>and mathematical </a:t>
            </a:r>
            <a:r>
              <a:rPr lang="en-US" b="1" dirty="0" smtClean="0">
                <a:solidFill>
                  <a:schemeClr val="accent1">
                    <a:lumMod val="75000"/>
                  </a:schemeClr>
                </a:solidFill>
              </a:rPr>
              <a:t>topics</a:t>
            </a:r>
            <a:r>
              <a:rPr lang="en-US" dirty="0" smtClean="0"/>
              <a:t>.</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96330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Formative assessment</a:t>
            </a:r>
            <a:endParaRPr lang="en-GB" b="1" dirty="0">
              <a:solidFill>
                <a:schemeClr val="tx2"/>
              </a:solidFill>
            </a:endParaRPr>
          </a:p>
        </p:txBody>
      </p:sp>
      <p:sp>
        <p:nvSpPr>
          <p:cNvPr id="3" name="Content Placeholder 2"/>
          <p:cNvSpPr>
            <a:spLocks noGrp="1"/>
          </p:cNvSpPr>
          <p:nvPr>
            <p:ph idx="1"/>
          </p:nvPr>
        </p:nvSpPr>
        <p:spPr>
          <a:xfrm>
            <a:off x="457200" y="1600200"/>
            <a:ext cx="8128660" cy="3771101"/>
          </a:xfrm>
        </p:spPr>
        <p:txBody>
          <a:bodyPr>
            <a:normAutofit fontScale="92500" lnSpcReduction="20000"/>
          </a:bodyPr>
          <a:lstStyle/>
          <a:p>
            <a:pPr marL="0" indent="0">
              <a:buNone/>
            </a:pPr>
            <a:r>
              <a:rPr lang="en-US" dirty="0"/>
              <a:t>“Practice in a classroom is formative to the extent that evidence about student achievement is </a:t>
            </a:r>
            <a:r>
              <a:rPr lang="en-US" b="1" dirty="0">
                <a:solidFill>
                  <a:schemeClr val="tx2"/>
                </a:solidFill>
              </a:rPr>
              <a:t>elicited, </a:t>
            </a:r>
            <a:r>
              <a:rPr lang="en-US" b="1" dirty="0" smtClean="0">
                <a:solidFill>
                  <a:schemeClr val="tx2"/>
                </a:solidFill>
              </a:rPr>
              <a:t>interpreted </a:t>
            </a:r>
            <a:r>
              <a:rPr lang="en-US" b="1" dirty="0">
                <a:solidFill>
                  <a:schemeClr val="tx2"/>
                </a:solidFill>
              </a:rPr>
              <a:t>and used </a:t>
            </a:r>
            <a:r>
              <a:rPr lang="en-US" dirty="0"/>
              <a:t>by </a:t>
            </a:r>
            <a:r>
              <a:rPr lang="en-US" b="1" dirty="0">
                <a:solidFill>
                  <a:schemeClr val="tx2"/>
                </a:solidFill>
              </a:rPr>
              <a:t>teachers, learners, </a:t>
            </a:r>
            <a:r>
              <a:rPr lang="en-US" dirty="0"/>
              <a:t>or their </a:t>
            </a:r>
            <a:r>
              <a:rPr lang="en-US" b="1" dirty="0">
                <a:solidFill>
                  <a:schemeClr val="tx2"/>
                </a:solidFill>
              </a:rPr>
              <a:t>peers, </a:t>
            </a:r>
            <a:r>
              <a:rPr lang="en-US" dirty="0"/>
              <a:t>to make decisions about the next steps in instruction that are likely to be better, or better founded, than the decisions they would have taken in the absence of the evidence that was elicited.” </a:t>
            </a:r>
            <a:endParaRPr lang="en-US" dirty="0" smtClean="0"/>
          </a:p>
          <a:p>
            <a:pPr marL="0" indent="0" algn="r">
              <a:buNone/>
            </a:pPr>
            <a:r>
              <a:rPr lang="en-US" sz="2600" dirty="0" smtClean="0">
                <a:solidFill>
                  <a:schemeClr val="tx2"/>
                </a:solidFill>
              </a:rPr>
              <a:t>(</a:t>
            </a:r>
            <a:r>
              <a:rPr lang="en-US" sz="2600" dirty="0">
                <a:solidFill>
                  <a:schemeClr val="tx2"/>
                </a:solidFill>
              </a:rPr>
              <a:t>Black &amp; </a:t>
            </a:r>
            <a:r>
              <a:rPr lang="en-US" sz="2600" dirty="0" err="1">
                <a:solidFill>
                  <a:schemeClr val="tx2"/>
                </a:solidFill>
              </a:rPr>
              <a:t>Wiliam</a:t>
            </a:r>
            <a:r>
              <a:rPr lang="en-US" sz="2600" dirty="0">
                <a:solidFill>
                  <a:schemeClr val="tx2"/>
                </a:solidFill>
              </a:rPr>
              <a:t>, </a:t>
            </a:r>
            <a:r>
              <a:rPr lang="en-US" sz="2600" dirty="0" smtClean="0">
                <a:solidFill>
                  <a:schemeClr val="tx2"/>
                </a:solidFill>
              </a:rPr>
              <a:t>2009)</a:t>
            </a:r>
            <a:endParaRPr lang="en-GB" sz="2600" dirty="0">
              <a:solidFill>
                <a:schemeClr val="tx2"/>
              </a:solidFill>
            </a:endParaRPr>
          </a:p>
          <a:p>
            <a:pPr marL="0" indent="0">
              <a:buNone/>
            </a:pPr>
            <a:endParaRPr lang="en-GB" dirty="0"/>
          </a:p>
        </p:txBody>
      </p:sp>
    </p:spTree>
    <p:extLst>
      <p:ext uri="{BB962C8B-B14F-4D97-AF65-F5344CB8AC3E}">
        <p14:creationId xmlns:p14="http://schemas.microsoft.com/office/powerpoint/2010/main" val="659877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383"/>
            <a:ext cx="8366016" cy="1143000"/>
          </a:xfrm>
        </p:spPr>
        <p:txBody>
          <a:bodyPr>
            <a:normAutofit fontScale="90000"/>
          </a:bodyPr>
          <a:lstStyle/>
          <a:p>
            <a:r>
              <a:rPr lang="en-US" b="1" dirty="0">
                <a:solidFill>
                  <a:schemeClr val="tx2"/>
                </a:solidFill>
              </a:rPr>
              <a:t>Formative </a:t>
            </a:r>
            <a:r>
              <a:rPr lang="en-US" b="1" dirty="0" smtClean="0">
                <a:solidFill>
                  <a:schemeClr val="tx2"/>
                </a:solidFill>
              </a:rPr>
              <a:t>assessment </a:t>
            </a:r>
            <a:br>
              <a:rPr lang="en-US" b="1" dirty="0" smtClean="0">
                <a:solidFill>
                  <a:schemeClr val="tx2"/>
                </a:solidFill>
              </a:rPr>
            </a:br>
            <a:r>
              <a:rPr lang="en-US" b="1" dirty="0" smtClean="0">
                <a:solidFill>
                  <a:schemeClr val="tx2"/>
                </a:solidFill>
              </a:rPr>
              <a:t>(adaptive teaching)</a:t>
            </a:r>
            <a:endParaRPr lang="en-US" b="1" dirty="0">
              <a:solidFill>
                <a:schemeClr val="tx2"/>
              </a:solidFill>
            </a:endParaRPr>
          </a:p>
        </p:txBody>
      </p:sp>
      <p:sp>
        <p:nvSpPr>
          <p:cNvPr id="3" name="Content Placeholder 2"/>
          <p:cNvSpPr>
            <a:spLocks noGrp="1"/>
          </p:cNvSpPr>
          <p:nvPr>
            <p:ph idx="1"/>
          </p:nvPr>
        </p:nvSpPr>
        <p:spPr>
          <a:xfrm>
            <a:off x="1177310" y="2156458"/>
            <a:ext cx="7394569" cy="3598507"/>
          </a:xfrm>
        </p:spPr>
        <p:txBody>
          <a:bodyPr>
            <a:normAutofit/>
          </a:bodyPr>
          <a:lstStyle/>
          <a:p>
            <a:pPr marL="0" indent="0">
              <a:buNone/>
            </a:pPr>
            <a:r>
              <a:rPr lang="en-US" dirty="0" smtClean="0">
                <a:solidFill>
                  <a:schemeClr val="tx2"/>
                </a:solidFill>
              </a:rPr>
              <a:t>Students</a:t>
            </a:r>
            <a:r>
              <a:rPr lang="en-US" dirty="0" smtClean="0"/>
              <a:t> </a:t>
            </a:r>
            <a:r>
              <a:rPr lang="en-US" dirty="0"/>
              <a:t>and </a:t>
            </a:r>
            <a:r>
              <a:rPr lang="en-US" dirty="0" smtClean="0">
                <a:solidFill>
                  <a:schemeClr val="tx2"/>
                </a:solidFill>
              </a:rPr>
              <a:t>teachers;</a:t>
            </a:r>
            <a:endParaRPr lang="en-US" dirty="0">
              <a:solidFill>
                <a:schemeClr val="tx2"/>
              </a:solidFill>
            </a:endParaRPr>
          </a:p>
          <a:p>
            <a:pPr marL="0" indent="0">
              <a:buNone/>
            </a:pPr>
            <a:r>
              <a:rPr lang="en-US" dirty="0" smtClean="0">
                <a:solidFill>
                  <a:schemeClr val="tx2"/>
                </a:solidFill>
              </a:rPr>
              <a:t>Using</a:t>
            </a:r>
            <a:r>
              <a:rPr lang="en-US" dirty="0" smtClean="0"/>
              <a:t> </a:t>
            </a:r>
            <a:r>
              <a:rPr lang="en-US" dirty="0"/>
              <a:t>evidence of </a:t>
            </a:r>
            <a:r>
              <a:rPr lang="en-US" dirty="0" smtClean="0"/>
              <a:t>learning;</a:t>
            </a:r>
            <a:endParaRPr lang="en-US" dirty="0"/>
          </a:p>
          <a:p>
            <a:pPr marL="0" indent="0">
              <a:buNone/>
            </a:pPr>
            <a:r>
              <a:rPr lang="en-US" dirty="0" smtClean="0"/>
              <a:t>To </a:t>
            </a:r>
            <a:r>
              <a:rPr lang="en-US" dirty="0">
                <a:solidFill>
                  <a:schemeClr val="tx2"/>
                </a:solidFill>
              </a:rPr>
              <a:t>adapt</a:t>
            </a:r>
            <a:r>
              <a:rPr lang="en-US" dirty="0"/>
              <a:t> teaching and </a:t>
            </a:r>
            <a:r>
              <a:rPr lang="en-US" dirty="0" smtClean="0"/>
              <a:t>learning;</a:t>
            </a:r>
            <a:endParaRPr lang="en-US" dirty="0"/>
          </a:p>
          <a:p>
            <a:pPr marL="0" indent="0">
              <a:buNone/>
            </a:pPr>
            <a:r>
              <a:rPr lang="en-US" dirty="0" smtClean="0"/>
              <a:t>To </a:t>
            </a:r>
            <a:r>
              <a:rPr lang="en-US" dirty="0"/>
              <a:t>meet </a:t>
            </a:r>
            <a:r>
              <a:rPr lang="en-US" dirty="0" smtClean="0"/>
              <a:t>immediate </a:t>
            </a:r>
            <a:r>
              <a:rPr lang="en-US" dirty="0" smtClean="0">
                <a:solidFill>
                  <a:schemeClr val="tx2"/>
                </a:solidFill>
              </a:rPr>
              <a:t>student needs;</a:t>
            </a:r>
            <a:endParaRPr lang="en-US" dirty="0">
              <a:solidFill>
                <a:schemeClr val="tx2"/>
              </a:solidFill>
            </a:endParaRPr>
          </a:p>
          <a:p>
            <a:pPr marL="0" indent="0">
              <a:buNone/>
            </a:pPr>
            <a:r>
              <a:rPr lang="en-US" dirty="0" smtClean="0"/>
              <a:t>Minute</a:t>
            </a:r>
            <a:r>
              <a:rPr lang="en-US" dirty="0"/>
              <a:t>-to-minute </a:t>
            </a:r>
            <a:r>
              <a:rPr lang="en-US" dirty="0" smtClean="0"/>
              <a:t>and day</a:t>
            </a:r>
            <a:r>
              <a:rPr lang="en-US" dirty="0"/>
              <a:t>-by-</a:t>
            </a:r>
            <a:r>
              <a:rPr lang="en-US" dirty="0" smtClean="0"/>
              <a:t>day.</a:t>
            </a:r>
          </a:p>
          <a:p>
            <a:pPr marL="0" indent="0" algn="r">
              <a:buNone/>
            </a:pPr>
            <a:r>
              <a:rPr lang="en-US" sz="2400" dirty="0" smtClean="0">
                <a:solidFill>
                  <a:schemeClr val="tx2"/>
                </a:solidFill>
              </a:rPr>
              <a:t>(</a:t>
            </a:r>
            <a:r>
              <a:rPr lang="en-US" sz="2400" dirty="0">
                <a:solidFill>
                  <a:schemeClr val="tx2"/>
                </a:solidFill>
              </a:rPr>
              <a:t>Thompson and </a:t>
            </a:r>
            <a:r>
              <a:rPr lang="en-US" sz="2400" dirty="0" err="1">
                <a:solidFill>
                  <a:schemeClr val="tx2"/>
                </a:solidFill>
              </a:rPr>
              <a:t>Wiliam</a:t>
            </a:r>
            <a:r>
              <a:rPr lang="en-US" sz="2400" dirty="0">
                <a:solidFill>
                  <a:schemeClr val="tx2"/>
                </a:solidFill>
              </a:rPr>
              <a:t>, 2007)</a:t>
            </a:r>
          </a:p>
        </p:txBody>
      </p:sp>
    </p:spTree>
    <p:extLst>
      <p:ext uri="{BB962C8B-B14F-4D97-AF65-F5344CB8AC3E}">
        <p14:creationId xmlns:p14="http://schemas.microsoft.com/office/powerpoint/2010/main" val="3594107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Research questions</a:t>
            </a:r>
            <a:endParaRPr lang="en-US" b="1" dirty="0">
              <a:solidFill>
                <a:schemeClr val="accent1">
                  <a:lumMod val="75000"/>
                </a:schemeClr>
              </a:solidFill>
            </a:endParaRPr>
          </a:p>
        </p:txBody>
      </p:sp>
      <p:sp>
        <p:nvSpPr>
          <p:cNvPr id="3" name="Content Placeholder 2"/>
          <p:cNvSpPr>
            <a:spLocks noGrp="1"/>
          </p:cNvSpPr>
          <p:nvPr>
            <p:ph idx="1"/>
          </p:nvPr>
        </p:nvSpPr>
        <p:spPr>
          <a:xfrm>
            <a:off x="457200" y="1791547"/>
            <a:ext cx="8229600" cy="3740082"/>
          </a:xfrm>
        </p:spPr>
        <p:txBody>
          <a:bodyPr/>
          <a:lstStyle/>
          <a:p>
            <a:pPr>
              <a:buFont typeface="Wingdings" charset="2"/>
              <a:buChar char="Ø"/>
            </a:pPr>
            <a:r>
              <a:rPr lang="en-US" dirty="0"/>
              <a:t>How do </a:t>
            </a:r>
            <a:r>
              <a:rPr lang="en-US" dirty="0" smtClean="0"/>
              <a:t>teachers </a:t>
            </a:r>
            <a:r>
              <a:rPr lang="en-US" b="1" dirty="0" smtClean="0">
                <a:solidFill>
                  <a:schemeClr val="accent1">
                    <a:lumMod val="75000"/>
                  </a:schemeClr>
                </a:solidFill>
              </a:rPr>
              <a:t>obtain</a:t>
            </a:r>
            <a:r>
              <a:rPr lang="en-US" dirty="0" smtClean="0">
                <a:solidFill>
                  <a:schemeClr val="accent1">
                    <a:lumMod val="75000"/>
                  </a:schemeClr>
                </a:solidFill>
              </a:rPr>
              <a:t>, </a:t>
            </a:r>
            <a:r>
              <a:rPr lang="en-US" b="1" dirty="0">
                <a:solidFill>
                  <a:schemeClr val="accent1">
                    <a:lumMod val="75000"/>
                  </a:schemeClr>
                </a:solidFill>
              </a:rPr>
              <a:t>process</a:t>
            </a:r>
            <a:r>
              <a:rPr lang="en-US" dirty="0">
                <a:solidFill>
                  <a:schemeClr val="accent1">
                    <a:lumMod val="75000"/>
                  </a:schemeClr>
                </a:solidFill>
              </a:rPr>
              <a:t> </a:t>
            </a:r>
            <a:r>
              <a:rPr lang="en-US" dirty="0" smtClean="0"/>
              <a:t>and </a:t>
            </a:r>
            <a:r>
              <a:rPr lang="en-US" b="1" dirty="0" smtClean="0">
                <a:solidFill>
                  <a:schemeClr val="accent1">
                    <a:lumMod val="75000"/>
                  </a:schemeClr>
                </a:solidFill>
              </a:rPr>
              <a:t>present</a:t>
            </a:r>
            <a:r>
              <a:rPr lang="en-US" dirty="0" smtClean="0"/>
              <a:t> formative assessment data </a:t>
            </a:r>
            <a:r>
              <a:rPr lang="en-US" dirty="0"/>
              <a:t>from students </a:t>
            </a:r>
            <a:r>
              <a:rPr lang="en-US" dirty="0" smtClean="0"/>
              <a:t>using </a:t>
            </a:r>
            <a:r>
              <a:rPr lang="en-GB" dirty="0" smtClean="0"/>
              <a:t>digital </a:t>
            </a:r>
            <a:r>
              <a:rPr lang="en-US" dirty="0" err="1" smtClean="0"/>
              <a:t>technolog</a:t>
            </a:r>
            <a:r>
              <a:rPr lang="en-GB" dirty="0" smtClean="0"/>
              <a:t>y</a:t>
            </a:r>
            <a:r>
              <a:rPr lang="en-US" dirty="0" smtClean="0"/>
              <a:t>? </a:t>
            </a:r>
          </a:p>
          <a:p>
            <a:pPr>
              <a:buFont typeface="Wingdings" charset="2"/>
              <a:buChar char="Ø"/>
            </a:pPr>
            <a:r>
              <a:rPr lang="en-US" dirty="0" smtClean="0"/>
              <a:t>How </a:t>
            </a:r>
            <a:r>
              <a:rPr lang="en-US" dirty="0"/>
              <a:t>do teachers </a:t>
            </a:r>
            <a:r>
              <a:rPr lang="en-US" b="1" dirty="0">
                <a:solidFill>
                  <a:schemeClr val="accent1">
                    <a:lumMod val="75000"/>
                  </a:schemeClr>
                </a:solidFill>
              </a:rPr>
              <a:t>inform </a:t>
            </a:r>
            <a:r>
              <a:rPr lang="en-US" b="1" dirty="0" smtClean="0">
                <a:solidFill>
                  <a:schemeClr val="accent1">
                    <a:lumMod val="75000"/>
                  </a:schemeClr>
                </a:solidFill>
              </a:rPr>
              <a:t>and adapt their </a:t>
            </a:r>
            <a:r>
              <a:rPr lang="en-US" b="1" dirty="0">
                <a:solidFill>
                  <a:schemeClr val="accent1">
                    <a:lumMod val="75000"/>
                  </a:schemeClr>
                </a:solidFill>
              </a:rPr>
              <a:t>future teaching</a:t>
            </a:r>
            <a:r>
              <a:rPr lang="en-US" b="1" dirty="0">
                <a:solidFill>
                  <a:srgbClr val="000090"/>
                </a:solidFill>
              </a:rPr>
              <a:t> </a:t>
            </a:r>
            <a:r>
              <a:rPr lang="en-US" dirty="0" smtClean="0"/>
              <a:t>using </a:t>
            </a:r>
            <a:r>
              <a:rPr lang="en-US" dirty="0"/>
              <a:t>such data? </a:t>
            </a:r>
          </a:p>
          <a:p>
            <a:pPr marL="0" indent="0">
              <a:buNone/>
            </a:pPr>
            <a:endParaRPr lang="en-US" dirty="0"/>
          </a:p>
        </p:txBody>
      </p:sp>
    </p:spTree>
    <p:extLst>
      <p:ext uri="{BB962C8B-B14F-4D97-AF65-F5344CB8AC3E}">
        <p14:creationId xmlns:p14="http://schemas.microsoft.com/office/powerpoint/2010/main" val="1094261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75877348"/>
              </p:ext>
            </p:extLst>
          </p:nvPr>
        </p:nvGraphicFramePr>
        <p:xfrm>
          <a:off x="0" y="-1"/>
          <a:ext cx="9144000" cy="6858003"/>
        </p:xfrm>
        <a:graphic>
          <a:graphicData uri="http://schemas.openxmlformats.org/drawingml/2006/table">
            <a:tbl>
              <a:tblPr firstRow="1" firstCol="1" bandRow="1">
                <a:tableStyleId>{5C22544A-7EE6-4342-B048-85BDC9FD1C3A}</a:tableStyleId>
              </a:tblPr>
              <a:tblGrid>
                <a:gridCol w="2286000"/>
                <a:gridCol w="2286000"/>
                <a:gridCol w="2286000"/>
                <a:gridCol w="2286000"/>
              </a:tblGrid>
              <a:tr h="1220638">
                <a:tc>
                  <a:txBody>
                    <a:bodyPr/>
                    <a:lstStyle/>
                    <a:p>
                      <a:endParaRPr lang="en-US" dirty="0"/>
                    </a:p>
                  </a:txBody>
                  <a:tcPr/>
                </a:tc>
                <a:tc>
                  <a:txBody>
                    <a:bodyPr/>
                    <a:lstStyle/>
                    <a:p>
                      <a:r>
                        <a:rPr lang="en-US" dirty="0" smtClean="0"/>
                        <a:t>Where the</a:t>
                      </a:r>
                      <a:r>
                        <a:rPr lang="en-US" baseline="0" dirty="0" smtClean="0"/>
                        <a:t> learner is going</a:t>
                      </a:r>
                      <a:endParaRPr lang="en-US" dirty="0"/>
                    </a:p>
                  </a:txBody>
                  <a:tcPr/>
                </a:tc>
                <a:tc>
                  <a:txBody>
                    <a:bodyPr/>
                    <a:lstStyle/>
                    <a:p>
                      <a:r>
                        <a:rPr lang="en-US" dirty="0" smtClean="0"/>
                        <a:t>Where the learner is right now</a:t>
                      </a:r>
                      <a:endParaRPr lang="en-US" dirty="0"/>
                    </a:p>
                  </a:txBody>
                  <a:tcPr/>
                </a:tc>
                <a:tc>
                  <a:txBody>
                    <a:bodyPr/>
                    <a:lstStyle/>
                    <a:p>
                      <a:r>
                        <a:rPr lang="en-US" dirty="0" smtClean="0"/>
                        <a:t>How to get there</a:t>
                      </a:r>
                      <a:endParaRPr lang="en-US" dirty="0"/>
                    </a:p>
                  </a:txBody>
                  <a:tcPr/>
                </a:tc>
              </a:tr>
              <a:tr h="2392453">
                <a:tc>
                  <a:txBody>
                    <a:bodyPr/>
                    <a:lstStyle/>
                    <a:p>
                      <a:r>
                        <a:rPr lang="en-US" dirty="0" smtClean="0"/>
                        <a:t>Teacher</a:t>
                      </a:r>
                      <a:endParaRPr lang="en-US" dirty="0"/>
                    </a:p>
                  </a:txBody>
                  <a:tcPr/>
                </a:tc>
                <a:tc>
                  <a:txBody>
                    <a:bodyPr/>
                    <a:lstStyle/>
                    <a:p>
                      <a:r>
                        <a:rPr lang="en-US" dirty="0" smtClean="0"/>
                        <a:t>A. Clarifying learning intentions and criteria for success</a:t>
                      </a:r>
                    </a:p>
                  </a:txBody>
                  <a:tcPr/>
                </a:tc>
                <a:tc>
                  <a:txBody>
                    <a:bodyPr/>
                    <a:lstStyle/>
                    <a:p>
                      <a:r>
                        <a:rPr lang="en-US" dirty="0" smtClean="0"/>
                        <a:t>B. Engineering effective classroom discussions and other learning tasks that elicit evidence of student understanding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chemeClr val="dk1"/>
                          </a:solidFill>
                          <a:latin typeface="+mn-lt"/>
                          <a:ea typeface="+mn-ea"/>
                          <a:cs typeface="+mn-cs"/>
                        </a:rPr>
                        <a:t>C. Providing feedback that moves learners forward	</a:t>
                      </a:r>
                    </a:p>
                  </a:txBody>
                  <a:tcPr/>
                </a:tc>
              </a:tr>
              <a:tr h="1561177">
                <a:tc>
                  <a:txBody>
                    <a:bodyPr/>
                    <a:lstStyle/>
                    <a:p>
                      <a:r>
                        <a:rPr lang="en-US" dirty="0" smtClean="0"/>
                        <a:t>Peer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D. Understanding (shared)</a:t>
                      </a:r>
                      <a:r>
                        <a:rPr kumimoji="0" lang="en-US" sz="1800" kern="1200" baseline="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learning intentions and criteria for success		</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chemeClr val="dk1"/>
                          </a:solidFill>
                          <a:latin typeface="+mn-lt"/>
                          <a:ea typeface="+mn-ea"/>
                          <a:cs typeface="+mn-cs"/>
                        </a:rPr>
                        <a:t>E. Activating students as instructional resources for one another		</a:t>
                      </a:r>
                    </a:p>
                    <a:p>
                      <a:endParaRPr lang="en-US" dirty="0"/>
                    </a:p>
                  </a:txBody>
                  <a:tcPr/>
                </a:tc>
                <a:tc hMerge="1">
                  <a:txBody>
                    <a:bodyPr/>
                    <a:lstStyle/>
                    <a:p>
                      <a:endParaRPr lang="en-US" dirty="0"/>
                    </a:p>
                  </a:txBody>
                  <a:tcPr/>
                </a:tc>
              </a:tr>
              <a:tr h="1683735">
                <a:tc>
                  <a:txBody>
                    <a:bodyPr/>
                    <a:lstStyle/>
                    <a:p>
                      <a:r>
                        <a:rPr lang="en-US" dirty="0" smtClean="0"/>
                        <a:t>Learner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smtClean="0">
                          <a:solidFill>
                            <a:schemeClr val="dk1"/>
                          </a:solidFill>
                          <a:latin typeface="+mn-lt"/>
                          <a:ea typeface="+mn-ea"/>
                          <a:cs typeface="+mn-cs"/>
                        </a:rPr>
                        <a:t>D. Understanding learning intentions and criteria for success			</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chemeClr val="dk1"/>
                          </a:solidFill>
                          <a:latin typeface="+mn-lt"/>
                          <a:ea typeface="+mn-ea"/>
                          <a:cs typeface="+mn-cs"/>
                        </a:rPr>
                        <a:t>E. Activating students as the owners of their own learning		</a:t>
                      </a:r>
                    </a:p>
                    <a:p>
                      <a:endParaRPr lang="en-US" dirty="0"/>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4079623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Technology</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300" dirty="0" smtClean="0"/>
              <a:t>A cultural revolution that affects our social lives and has the potential to transform education.	       </a:t>
            </a:r>
            <a:r>
              <a:rPr lang="en-GB" sz="2400" dirty="0" smtClean="0">
                <a:solidFill>
                  <a:schemeClr val="tx2"/>
                </a:solidFill>
              </a:rPr>
              <a:t>(Vander </a:t>
            </a:r>
            <a:r>
              <a:rPr lang="en-GB" sz="2400" dirty="0">
                <a:solidFill>
                  <a:schemeClr val="tx2"/>
                </a:solidFill>
              </a:rPr>
              <a:t>Ark, 2011</a:t>
            </a:r>
            <a:r>
              <a:rPr lang="en-GB" sz="2400" dirty="0" smtClean="0">
                <a:solidFill>
                  <a:schemeClr val="tx2"/>
                </a:solidFill>
              </a:rPr>
              <a:t>)</a:t>
            </a:r>
          </a:p>
          <a:p>
            <a:pPr marL="0" lvl="0" indent="0" defTabSz="914400">
              <a:spcBef>
                <a:spcPts val="0"/>
              </a:spcBef>
              <a:buNone/>
            </a:pPr>
            <a:endParaRPr lang="en-GB" sz="2800" dirty="0" smtClean="0"/>
          </a:p>
          <a:p>
            <a:pPr marL="0" lvl="0" indent="0" defTabSz="914400">
              <a:spcBef>
                <a:spcPts val="0"/>
              </a:spcBef>
              <a:buNone/>
            </a:pPr>
            <a:r>
              <a:rPr lang="en-GB" sz="3000" dirty="0" smtClean="0"/>
              <a:t>Consistent </a:t>
            </a:r>
            <a:r>
              <a:rPr lang="en-GB" sz="3000" dirty="0"/>
              <a:t>evidence of positive </a:t>
            </a:r>
            <a:r>
              <a:rPr lang="en-GB" sz="3000" dirty="0" smtClean="0"/>
              <a:t>benefits but difficult to identify </a:t>
            </a:r>
            <a:r>
              <a:rPr lang="en-GB" sz="3000" dirty="0"/>
              <a:t>specific implications for professional practice </a:t>
            </a:r>
            <a:r>
              <a:rPr lang="en-GB" sz="3000" dirty="0" smtClean="0"/>
              <a:t>because </a:t>
            </a:r>
            <a:r>
              <a:rPr lang="en-GB" sz="3000" dirty="0"/>
              <a:t>of the wide variety of technologies and contexts. </a:t>
            </a:r>
            <a:endParaRPr lang="en-GB" sz="3000" dirty="0" smtClean="0"/>
          </a:p>
          <a:p>
            <a:pPr marL="0" lvl="0" indent="0" algn="r" defTabSz="914400">
              <a:spcBef>
                <a:spcPts val="0"/>
              </a:spcBef>
              <a:buNone/>
            </a:pPr>
            <a:r>
              <a:rPr lang="en-GB" sz="2400" dirty="0" smtClean="0">
                <a:solidFill>
                  <a:schemeClr val="tx2"/>
                </a:solidFill>
              </a:rPr>
              <a:t>(Higgins et al., 2012)</a:t>
            </a:r>
          </a:p>
          <a:p>
            <a:pPr marL="0" lvl="0" indent="0" defTabSz="914400">
              <a:spcBef>
                <a:spcPts val="0"/>
              </a:spcBef>
              <a:buNone/>
            </a:pPr>
            <a:endParaRPr lang="en-GB" sz="2400" dirty="0">
              <a:solidFill>
                <a:srgbClr val="002060"/>
              </a:solidFill>
            </a:endParaRPr>
          </a:p>
          <a:p>
            <a:pPr marL="0" lvl="0" indent="0" defTabSz="914400">
              <a:spcBef>
                <a:spcPts val="0"/>
              </a:spcBef>
              <a:buNone/>
            </a:pPr>
            <a:r>
              <a:rPr lang="en-GB" sz="3000" dirty="0"/>
              <a:t>T</a:t>
            </a:r>
            <a:r>
              <a:rPr lang="en-GB" sz="3000" dirty="0" smtClean="0"/>
              <a:t>he </a:t>
            </a:r>
            <a:r>
              <a:rPr lang="en-GB" sz="3000" dirty="0"/>
              <a:t>research knowledge base regarding the impact on learning </a:t>
            </a:r>
            <a:r>
              <a:rPr lang="en-GB" sz="3000" dirty="0" smtClean="0"/>
              <a:t>from tablets is </a:t>
            </a:r>
            <a:r>
              <a:rPr lang="en-GB" sz="3000" dirty="0"/>
              <a:t>still fragmented, making it difficult to draw firm </a:t>
            </a:r>
            <a:r>
              <a:rPr lang="en-GB" sz="3000" dirty="0" smtClean="0"/>
              <a:t>conclusions. 	      </a:t>
            </a:r>
            <a:r>
              <a:rPr lang="en-GB" sz="2400" dirty="0" smtClean="0">
                <a:solidFill>
                  <a:schemeClr val="tx2"/>
                </a:solidFill>
              </a:rPr>
              <a:t>(</a:t>
            </a:r>
            <a:r>
              <a:rPr lang="en-GB" sz="2400" dirty="0">
                <a:solidFill>
                  <a:schemeClr val="tx2"/>
                </a:solidFill>
              </a:rPr>
              <a:t>Hassler, Major and Hennessey, 2015</a:t>
            </a:r>
            <a:r>
              <a:rPr lang="en-GB" sz="2400" dirty="0" smtClean="0">
                <a:solidFill>
                  <a:schemeClr val="tx2"/>
                </a:solidFill>
              </a:rPr>
              <a:t>) </a:t>
            </a:r>
            <a:endParaRPr lang="en-US" sz="2400" dirty="0">
              <a:solidFill>
                <a:schemeClr val="tx2"/>
              </a:solidFill>
            </a:endParaRPr>
          </a:p>
        </p:txBody>
      </p:sp>
    </p:spTree>
    <p:extLst>
      <p:ext uri="{BB962C8B-B14F-4D97-AF65-F5344CB8AC3E}">
        <p14:creationId xmlns:p14="http://schemas.microsoft.com/office/powerpoint/2010/main" val="187090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1785</TotalTime>
  <Words>1615</Words>
  <Application>Microsoft Macintosh PowerPoint</Application>
  <PresentationFormat>On-screen Show (4:3)</PresentationFormat>
  <Paragraphs>242</Paragraphs>
  <Slides>36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Cambria</vt:lpstr>
      <vt:lpstr>ＭＳ 明朝</vt:lpstr>
      <vt:lpstr>Times New Roman</vt:lpstr>
      <vt:lpstr>Wingdings</vt:lpstr>
      <vt:lpstr>Arial</vt:lpstr>
      <vt:lpstr>Office Theme</vt:lpstr>
      <vt:lpstr> Enhancing formative assessment through digital technology</vt:lpstr>
      <vt:lpstr>The Fasmed project</vt:lpstr>
      <vt:lpstr>Project aims</vt:lpstr>
      <vt:lpstr>The Fasmed project at Nottingham</vt:lpstr>
      <vt:lpstr>Formative assessment</vt:lpstr>
      <vt:lpstr>Formative assessment  (adaptive teaching)</vt:lpstr>
      <vt:lpstr>Research questions</vt:lpstr>
      <vt:lpstr>PowerPoint Presentation</vt:lpstr>
      <vt:lpstr>Technology</vt:lpstr>
      <vt:lpstr>Technology and pedagogy</vt:lpstr>
      <vt:lpstr>Research approach</vt:lpstr>
      <vt:lpstr>Lesson design and review</vt:lpstr>
      <vt:lpstr>Lesson 1: distance-time graphs</vt:lpstr>
      <vt:lpstr>Interpreting a graph</vt:lpstr>
      <vt:lpstr>Drawing a graph</vt:lpstr>
      <vt:lpstr>Mirrored questions</vt:lpstr>
      <vt:lpstr>Peer assessment and discussion</vt:lpstr>
      <vt:lpstr>Lesson 2: algebraic expressions</vt:lpstr>
      <vt:lpstr>Computer assessment and student reflection</vt:lpstr>
      <vt:lpstr>Teacher overview</vt:lpstr>
      <vt:lpstr>PowerPoint Presentation</vt:lpstr>
      <vt:lpstr>Class discussion</vt:lpstr>
      <vt:lpstr>Formative assessment areas</vt:lpstr>
      <vt:lpstr>Examples of uses of technology in formative assessment processes</vt:lpstr>
      <vt:lpstr>Before a lesson </vt:lpstr>
      <vt:lpstr>Within a lesson (summary data) </vt:lpstr>
      <vt:lpstr>Within a lesson (student reasoning) </vt:lpstr>
      <vt:lpstr>Uses of technology in formative assessment</vt:lpstr>
      <vt:lpstr> </vt:lpstr>
      <vt:lpstr>PowerPoint Presentation</vt:lpstr>
      <vt:lpstr> </vt:lpstr>
      <vt:lpstr>PowerPoint Presentation</vt:lpstr>
      <vt:lpstr> </vt:lpstr>
      <vt:lpstr>PowerPoint Presentation</vt:lpstr>
      <vt:lpstr>Summary</vt:lpstr>
      <vt:lpstr>Thank you!</vt:lpstr>
    </vt:vector>
  </TitlesOfParts>
  <Company>The University of Nottingham</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FaSmed</dc:title>
  <dc:creator>Diane Dolby</dc:creator>
  <cp:lastModifiedBy>Dalby Diane</cp:lastModifiedBy>
  <cp:revision>162</cp:revision>
  <dcterms:created xsi:type="dcterms:W3CDTF">2014-11-25T13:45:17Z</dcterms:created>
  <dcterms:modified xsi:type="dcterms:W3CDTF">2016-09-12T22:14:14Z</dcterms:modified>
</cp:coreProperties>
</file>